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15" r:id="rId4"/>
    <p:sldId id="259" r:id="rId5"/>
    <p:sldId id="325" r:id="rId6"/>
    <p:sldId id="261" r:id="rId7"/>
    <p:sldId id="299" r:id="rId8"/>
    <p:sldId id="300" r:id="rId9"/>
    <p:sldId id="301" r:id="rId10"/>
    <p:sldId id="302" r:id="rId11"/>
    <p:sldId id="303" r:id="rId12"/>
    <p:sldId id="322" r:id="rId13"/>
    <p:sldId id="323" r:id="rId14"/>
    <p:sldId id="314" r:id="rId15"/>
    <p:sldId id="320" r:id="rId16"/>
    <p:sldId id="321" r:id="rId17"/>
    <p:sldId id="307" r:id="rId18"/>
    <p:sldId id="312" r:id="rId19"/>
    <p:sldId id="313" r:id="rId20"/>
    <p:sldId id="309" r:id="rId21"/>
    <p:sldId id="310" r:id="rId22"/>
    <p:sldId id="311" r:id="rId23"/>
    <p:sldId id="297" r:id="rId24"/>
    <p:sldId id="324" r:id="rId25"/>
    <p:sldId id="326" r:id="rId26"/>
    <p:sldId id="306" r:id="rId27"/>
    <p:sldId id="305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8"/>
    <p:restoredTop sz="93701"/>
  </p:normalViewPr>
  <p:slideViewPr>
    <p:cSldViewPr snapToGrid="0">
      <p:cViewPr>
        <p:scale>
          <a:sx n="61" d="100"/>
          <a:sy n="61" d="100"/>
        </p:scale>
        <p:origin x="92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r>
              <a:rPr dirty="0"/>
              <a:t>Good morning, everyone. Thanks for the nice intro. My name is Hao. I’m very thrilled to be here today</a:t>
            </a:r>
            <a:r>
              <a:rPr lang="en-US" dirty="0"/>
              <a:t>.</a:t>
            </a:r>
          </a:p>
          <a:p>
            <a:pPr>
              <a:lnSpc>
                <a:spcPct val="125000"/>
              </a:lnSpc>
              <a:defRPr sz="2000"/>
            </a:pPr>
            <a:endParaRPr dirty="0"/>
          </a:p>
          <a:p>
            <a:pPr>
              <a:lnSpc>
                <a:spcPct val="125000"/>
              </a:lnSpc>
              <a:defRPr sz="2000"/>
            </a:pPr>
            <a:r>
              <a:rPr dirty="0"/>
              <a:t>Today, I want to share with you about my recent work on the science of innovation.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9" name="Shape 5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Roboto" panose="020F0502020204030204" pitchFamily="34" charset="0"/>
              </a:rPr>
              <a:t>1957 Nobel Prize</a:t>
            </a:r>
          </a:p>
        </p:txBody>
      </p:sp>
    </p:spTree>
    <p:extLst>
      <p:ext uri="{BB962C8B-B14F-4D97-AF65-F5344CB8AC3E}">
        <p14:creationId xmlns:p14="http://schemas.microsoft.com/office/powerpoint/2010/main" val="248961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2" name="Shape 6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000"/>
            </a:lvl1pPr>
          </a:lstStyle>
          <a:p>
            <a:r>
              <a:t>Finally, I would like to acknowledge my awesome collaborators, and funders and organizations who provided resources and datasets in our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000"/>
            </a:lvl1pPr>
          </a:lstStyle>
          <a:p>
            <a:r>
              <a:rPr dirty="0"/>
              <a:t>My recent work studies 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000"/>
            </a:pPr>
            <a:r>
              <a:rPr dirty="0"/>
              <a:t>Recent lite suggests that …</a:t>
            </a:r>
          </a:p>
          <a:p>
            <a:pPr>
              <a:lnSpc>
                <a:spcPct val="125000"/>
              </a:lnSpc>
              <a:defRPr sz="2000"/>
            </a:pPr>
            <a:r>
              <a:rPr dirty="0"/>
              <a:t>E.g. While grants are expected to fund novel research, existing evidence shows that …</a:t>
            </a:r>
          </a:p>
          <a:p>
            <a:pPr>
              <a:lnSpc>
                <a:spcPct val="125000"/>
              </a:lnSpc>
              <a:defRPr sz="2000"/>
            </a:pPr>
            <a:r>
              <a:rPr dirty="0"/>
              <a:t>A paper published last year in Nature shows that …</a:t>
            </a:r>
          </a:p>
          <a:p>
            <a:pPr>
              <a:lnSpc>
                <a:spcPct val="125000"/>
              </a:lnSpc>
              <a:defRPr sz="2000"/>
            </a:pPr>
            <a:endParaRPr lang="en-US" dirty="0"/>
          </a:p>
          <a:p>
            <a:pPr>
              <a:lnSpc>
                <a:spcPct val="125000"/>
              </a:lnSpc>
              <a:defRPr sz="2000"/>
            </a:pPr>
            <a:r>
              <a:rPr lang="en-US" dirty="0"/>
              <a:t>Our previous work shows that…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While reasons of rejections are complex, our recent work published in PNAS reveals that …</a:t>
            </a:r>
          </a:p>
          <a:p>
            <a:r>
              <a:rPr lang="en-US" dirty="0"/>
              <a:t>The communication process is often overlooked by researchers.</a:t>
            </a:r>
          </a:p>
          <a:p>
            <a:r>
              <a:rPr lang="en-US" dirty="0"/>
              <a:t>We find that …</a:t>
            </a:r>
          </a:p>
          <a:p>
            <a:r>
              <a:rPr lang="en-US" dirty="0"/>
              <a:t>Our next question is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 words are words that do not contain actual meaning but support the delivery of the content, such as quantifiers and pronouns.</a:t>
            </a:r>
          </a:p>
          <a:p>
            <a:r>
              <a:rPr dirty="0"/>
              <a:t>For example, “you” is very useful in addressing reviewer comments in author response letters.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motivates our focus on first-person plural …</a:t>
            </a:r>
          </a:p>
          <a:p>
            <a:r>
              <a:rPr lang="en-US" dirty="0"/>
              <a:t>Social media and cultural products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Creates</a:t>
            </a:r>
          </a:p>
          <a:p>
            <a:r>
              <a:rPr lang="en-US" dirty="0" err="1"/>
              <a:t>Singals</a:t>
            </a:r>
            <a:endParaRPr lang="en-US" dirty="0"/>
          </a:p>
          <a:p>
            <a:r>
              <a:rPr lang="en-US" dirty="0"/>
              <a:t>Communicates</a:t>
            </a:r>
          </a:p>
          <a:p>
            <a:r>
              <a:rPr lang="en-US" dirty="0"/>
              <a:t>Softens </a:t>
            </a:r>
          </a:p>
        </p:txBody>
      </p:sp>
    </p:spTree>
    <p:extLst>
      <p:ext uri="{BB962C8B-B14F-4D97-AF65-F5344CB8AC3E}">
        <p14:creationId xmlns:p14="http://schemas.microsoft.com/office/powerpoint/2010/main" val="79590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first is the NNF,</a:t>
            </a:r>
          </a:p>
          <a:p>
            <a:r>
              <a:t>We also got full-text manuscripts (including rejected ones) submitted to BMJO and ICLR. </a:t>
            </a:r>
          </a:p>
          <a:p>
            <a:r>
              <a:t>BMJO is a journal focusing on biology and ICLR is a top CS conference focusing on AI and LLM.</a:t>
            </a:r>
          </a:p>
          <a:p>
            <a:r>
              <a:t>This collection of data covers across 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Explaining power.</a:t>
            </a:r>
          </a:p>
        </p:txBody>
      </p:sp>
    </p:spTree>
    <p:extLst>
      <p:ext uri="{BB962C8B-B14F-4D97-AF65-F5344CB8AC3E}">
        <p14:creationId xmlns:p14="http://schemas.microsoft.com/office/powerpoint/2010/main" val="226653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z="17600" spc="-176"/>
            </a:lvl1pPr>
            <a:lvl2pPr algn="ctr" defTabSz="1733930">
              <a:lnSpc>
                <a:spcPct val="80000"/>
              </a:lnSpc>
              <a:defRPr sz="17600" spc="-176"/>
            </a:lvl2pPr>
            <a:lvl3pPr algn="ctr" defTabSz="1733930">
              <a:lnSpc>
                <a:spcPct val="80000"/>
              </a:lnSpc>
              <a:defRPr sz="17600" spc="-176"/>
            </a:lvl3pPr>
            <a:lvl4pPr algn="ctr" defTabSz="1733930">
              <a:lnSpc>
                <a:spcPct val="80000"/>
              </a:lnSpc>
              <a:defRPr sz="17600" spc="-176"/>
            </a:lvl4pPr>
            <a:lvl5pPr algn="ctr" defTabSz="1733930">
              <a:lnSpc>
                <a:spcPct val="80000"/>
              </a:lnSpc>
              <a:defRPr sz="17600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57877">
              <a:defRPr sz="2964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20884"/>
            <a:ext cx="292846" cy="2768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20884"/>
            <a:ext cx="292846" cy="2768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645" y="8118626"/>
            <a:ext cx="292846" cy="276894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ctr" defTabSz="415431">
              <a:lnSpc>
                <a:spcPct val="100000"/>
              </a:lnSpc>
              <a:spcBef>
                <a:spcPts val="0"/>
              </a:spcBef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oopeng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jpeg"/><Relationship Id="rId2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tyleadership.com/information-abundance-attention-scarcity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72" name="AI for Driving Discoveries in Computational Social Science and Science of Innovation"/>
          <p:cNvSpPr txBox="1"/>
          <p:nvPr/>
        </p:nvSpPr>
        <p:spPr>
          <a:xfrm>
            <a:off x="-88900" y="1219104"/>
            <a:ext cx="13182600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400"/>
              </a:spcBef>
              <a:defRPr sz="4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4000" dirty="0"/>
              <a:t>The Power of WE in Science Funding &amp; Publication</a:t>
            </a:r>
            <a:endParaRPr sz="4000" dirty="0"/>
          </a:p>
        </p:txBody>
      </p:sp>
      <p:sp>
        <p:nvSpPr>
          <p:cNvPr id="173" name="Line"/>
          <p:cNvSpPr/>
          <p:nvPr/>
        </p:nvSpPr>
        <p:spPr>
          <a:xfrm>
            <a:off x="360548" y="2390583"/>
            <a:ext cx="1235166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" name="Hao Peng…"/>
          <p:cNvSpPr txBox="1"/>
          <p:nvPr/>
        </p:nvSpPr>
        <p:spPr>
          <a:xfrm>
            <a:off x="5671950" y="3316303"/>
            <a:ext cx="5831186" cy="28486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2076B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Hao Peng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Assistant Professor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Department of Data Science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/>
            </a:pPr>
            <a:r>
              <a:t>City University of Hong Kong</a:t>
            </a:r>
          </a:p>
          <a:p>
            <a: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942192"/>
                </a:solidFill>
              </a:defRPr>
            </a:pPr>
            <a:r>
              <a:rPr u="sng">
                <a:hlinkClick r:id="rId3"/>
              </a:rPr>
              <a:t>https://haoopeng.github.io/</a:t>
            </a:r>
          </a:p>
        </p:txBody>
      </p:sp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37" y="3323829"/>
            <a:ext cx="1908890" cy="25445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606" y="6775061"/>
            <a:ext cx="3797301" cy="2133601"/>
          </a:xfrm>
          <a:prstGeom prst="rect">
            <a:avLst/>
          </a:prstGeom>
          <a:ln w="3175">
            <a:miter lim="400000"/>
          </a:ln>
        </p:spPr>
      </p:pic>
      <p:sp>
        <p:nvSpPr>
          <p:cNvPr id="177" name="第三届计算社会科学国际会议@CUHK"/>
          <p:cNvSpPr txBox="1"/>
          <p:nvPr/>
        </p:nvSpPr>
        <p:spPr>
          <a:xfrm>
            <a:off x="6305548" y="7143161"/>
            <a:ext cx="3797302" cy="9387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lang="en-US" altLang="zh-TW" sz="2800" dirty="0" err="1"/>
              <a:t>iSchool</a:t>
            </a:r>
            <a:r>
              <a:rPr lang="en-US" altLang="zh-TW" sz="2800" dirty="0"/>
              <a:t> @SYSU</a:t>
            </a:r>
          </a:p>
          <a:p>
            <a:r>
              <a:rPr lang="en-US" altLang="zh-TW" sz="2800" dirty="0"/>
              <a:t>Jan 7, 2026</a:t>
            </a:r>
          </a:p>
        </p:txBody>
      </p:sp>
      <p:pic>
        <p:nvPicPr>
          <p:cNvPr id="1026" name="Picture 2" descr="Sun Yat-sen University - Wikipedia">
            <a:extLst>
              <a:ext uri="{FF2B5EF4-FFF2-40B4-BE49-F238E27FC236}">
                <a16:creationId xmlns:a16="http://schemas.microsoft.com/office/drawing/2014/main" id="{71132668-A447-849C-8AFE-BEA6849F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850" y="6872405"/>
            <a:ext cx="1682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20" name="Three datasets in grant funding and publishing"/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Three datasets </a:t>
            </a:r>
            <a:r>
              <a:rPr lang="en-US" dirty="0"/>
              <a:t>on</a:t>
            </a:r>
            <a:r>
              <a:rPr dirty="0"/>
              <a:t> </a:t>
            </a:r>
            <a:r>
              <a:rPr lang="en-US" dirty="0">
                <a:solidFill>
                  <a:srgbClr val="C00100"/>
                </a:solidFill>
              </a:rPr>
              <a:t>grants </a:t>
            </a:r>
            <a:r>
              <a:rPr dirty="0">
                <a:solidFill>
                  <a:srgbClr val="C00100"/>
                </a:solidFill>
              </a:rPr>
              <a:t>and</a:t>
            </a:r>
            <a:r>
              <a:rPr lang="en-US" dirty="0">
                <a:solidFill>
                  <a:srgbClr val="C00100"/>
                </a:solidFill>
              </a:rPr>
              <a:t> papers</a:t>
            </a:r>
            <a:endParaRPr dirty="0">
              <a:solidFill>
                <a:srgbClr val="C00100"/>
              </a:solidFill>
            </a:endParaRPr>
          </a:p>
        </p:txBody>
      </p:sp>
      <p:graphicFrame>
        <p:nvGraphicFramePr>
          <p:cNvPr id="621" name="Table 1"/>
          <p:cNvGraphicFramePr/>
          <p:nvPr>
            <p:extLst>
              <p:ext uri="{D42A27DB-BD31-4B8C-83A1-F6EECF244321}">
                <p14:modId xmlns:p14="http://schemas.microsoft.com/office/powerpoint/2010/main" val="1627626388"/>
              </p:ext>
            </p:extLst>
          </p:nvPr>
        </p:nvGraphicFramePr>
        <p:xfrm>
          <a:off x="582044" y="1907645"/>
          <a:ext cx="12018508" cy="54655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8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6200"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>
                          <a:solidFill>
                            <a:srgbClr val="FFFFFF"/>
                          </a:solidFill>
                          <a:sym typeface="Helvetica Neue"/>
                        </a:rPr>
                        <a:t>Agency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N</a:t>
                      </a:r>
                      <a:r>
                        <a:rPr lang="en-US"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um</a:t>
                      </a: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.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Review mode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sym typeface="Helvetica Neue"/>
                        </a:rPr>
                        <a:t>Research areas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500" b="1">
                          <a:solidFill>
                            <a:srgbClr val="FFFFFF"/>
                          </a:solidFill>
                          <a:sym typeface="Helvetica Neue"/>
                        </a:rPr>
                        <a:t>Key variables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Novo Nordisk Foundation (NNF)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13,520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2015 to 2022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Single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Physical</a:t>
                      </a:r>
                      <a:r>
                        <a:rPr sz="2500" dirty="0">
                          <a:sym typeface="Helvetica Neue"/>
                        </a:rPr>
                        <a:t> Sci
</a:t>
                      </a:r>
                      <a:r>
                        <a:rPr lang="en-US" sz="2500" dirty="0">
                          <a:sym typeface="Helvetica Neue"/>
                        </a:rPr>
                        <a:t>M</a:t>
                      </a:r>
                      <a:r>
                        <a:rPr sz="2500" dirty="0">
                          <a:sym typeface="Helvetica Neue"/>
                        </a:rPr>
                        <a:t>e</a:t>
                      </a:r>
                      <a:r>
                        <a:rPr lang="en-US" sz="2500" dirty="0">
                          <a:sym typeface="Helvetica Neue"/>
                        </a:rPr>
                        <a:t>dical </a:t>
                      </a:r>
                      <a:r>
                        <a:rPr sz="2500" dirty="0">
                          <a:sym typeface="Helvetica Neue"/>
                        </a:rPr>
                        <a:t>Sci
</a:t>
                      </a:r>
                      <a:r>
                        <a:rPr lang="en-US" sz="2500" dirty="0">
                          <a:sym typeface="Helvetica Neue"/>
                        </a:rPr>
                        <a:t>Social </a:t>
                      </a:r>
                      <a:r>
                        <a:rPr sz="2500" dirty="0">
                          <a:sym typeface="Helvetica Neue"/>
                        </a:rPr>
                        <a:t>Sci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81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BMJO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27,769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2011 to 2022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Single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Biology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</a:t>
                      </a:r>
                      <a:endParaRPr lang="en-US" sz="2500" dirty="0">
                        <a:sym typeface="Helvetica Neue"/>
                      </a:endParaRPr>
                    </a:p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(editor &amp; r</a:t>
                      </a:r>
                      <a:r>
                        <a:rPr sz="2500" dirty="0">
                          <a:sym typeface="Helvetica Neue"/>
                        </a:rPr>
                        <a:t>ev</a:t>
                      </a:r>
                      <a:r>
                        <a:rPr lang="en-US" sz="2500" dirty="0">
                          <a:sym typeface="Helvetica Neue"/>
                        </a:rPr>
                        <a:t>iewer)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8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olidFill>
                            <a:srgbClr val="2076B4"/>
                          </a:solidFill>
                          <a:sym typeface="Helvetica Neue"/>
                        </a:rPr>
                        <a:t>ICLR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19,2</a:t>
                      </a:r>
                      <a:r>
                        <a:rPr lang="en-US" sz="2500" dirty="0">
                          <a:sym typeface="Helvetica Neue"/>
                        </a:rPr>
                        <a:t>54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2018 to 2024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Double blind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AI, ML, LLM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Accept/Reject </a:t>
                      </a:r>
                      <a:r>
                        <a:rPr lang="en-US" sz="2500" dirty="0">
                          <a:sym typeface="Helvetica Neue"/>
                        </a:rPr>
                        <a:t>(r</a:t>
                      </a:r>
                      <a:r>
                        <a:rPr sz="2500" dirty="0">
                          <a:sym typeface="Helvetica Neue"/>
                        </a:rPr>
                        <a:t>e</a:t>
                      </a:r>
                      <a:r>
                        <a:rPr lang="en-US" sz="2500" dirty="0">
                          <a:sym typeface="Helvetica Neue"/>
                        </a:rPr>
                        <a:t>view </a:t>
                      </a:r>
                      <a:r>
                        <a:rPr sz="2500" dirty="0">
                          <a:sym typeface="Helvetica Neue"/>
                        </a:rPr>
                        <a:t>comment</a:t>
                      </a:r>
                      <a:r>
                        <a:rPr lang="en-US" sz="2500" dirty="0">
                          <a:sym typeface="Helvetica Neue"/>
                        </a:rPr>
                        <a:t>s)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B8B8B8"/>
                      </a:solidFill>
                      <a:miter lim="400000"/>
                    </a:lnL>
                    <a:lnR w="25400">
                      <a:solidFill>
                        <a:srgbClr val="B8B8B8"/>
                      </a:solidFill>
                      <a:miter lim="400000"/>
                    </a:lnR>
                    <a:lnT w="25400">
                      <a:solidFill>
                        <a:srgbClr val="B8B8B8"/>
                      </a:solidFill>
                      <a:miter lim="400000"/>
                    </a:lnT>
                    <a:lnB w="25400">
                      <a:solidFill>
                        <a:srgbClr val="B8B8B8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2" name="Across research activities, venues, areas, review mode…"/>
          <p:cNvSpPr txBox="1"/>
          <p:nvPr/>
        </p:nvSpPr>
        <p:spPr>
          <a:xfrm>
            <a:off x="766611" y="7563771"/>
            <a:ext cx="11471578" cy="15796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sz="2800" dirty="0"/>
              <a:t>Across </a:t>
            </a:r>
            <a:r>
              <a:rPr lang="en-US" sz="2800" dirty="0">
                <a:solidFill>
                  <a:srgbClr val="2076B4"/>
                </a:solidFill>
              </a:rPr>
              <a:t>2 research </a:t>
            </a:r>
            <a:r>
              <a:rPr sz="2800" dirty="0">
                <a:solidFill>
                  <a:srgbClr val="2076B4"/>
                </a:solidFill>
              </a:rPr>
              <a:t>activities, </a:t>
            </a:r>
            <a:r>
              <a:rPr lang="en-US" sz="2800" dirty="0">
                <a:solidFill>
                  <a:srgbClr val="2076B4"/>
                </a:solidFill>
              </a:rPr>
              <a:t>3 venues, 5 areas</a:t>
            </a:r>
            <a:r>
              <a:rPr sz="2800" dirty="0">
                <a:solidFill>
                  <a:srgbClr val="2076B4"/>
                </a:solidFill>
              </a:rPr>
              <a:t>, </a:t>
            </a:r>
            <a:r>
              <a:rPr lang="en-US" sz="2800" dirty="0">
                <a:solidFill>
                  <a:srgbClr val="2076B4"/>
                </a:solidFill>
              </a:rPr>
              <a:t>2 </a:t>
            </a:r>
            <a:r>
              <a:rPr sz="2800" dirty="0">
                <a:solidFill>
                  <a:srgbClr val="2076B4"/>
                </a:solidFill>
              </a:rPr>
              <a:t>review mode</a:t>
            </a:r>
            <a:r>
              <a:rPr lang="en-US" sz="2800" dirty="0">
                <a:solidFill>
                  <a:srgbClr val="2076B4"/>
                </a:solidFill>
              </a:rPr>
              <a:t>ls</a:t>
            </a:r>
            <a:endParaRPr sz="2800" dirty="0">
              <a:solidFill>
                <a:srgbClr val="2076B4"/>
              </a:solidFill>
            </a:endParaRP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sz="2800" dirty="0"/>
              <a:t>Avg. acceptance rate: 1</a:t>
            </a:r>
            <a:r>
              <a:rPr lang="en-US" sz="2800" dirty="0"/>
              <a:t>7</a:t>
            </a:r>
            <a:r>
              <a:rPr sz="2800" dirty="0"/>
              <a:t>% (</a:t>
            </a:r>
            <a:r>
              <a:rPr sz="2800" dirty="0">
                <a:solidFill>
                  <a:srgbClr val="2076B4"/>
                </a:solidFill>
              </a:rPr>
              <a:t>NNF</a:t>
            </a:r>
            <a:r>
              <a:rPr sz="2800" dirty="0"/>
              <a:t>), </a:t>
            </a:r>
            <a:r>
              <a:rPr lang="en-US" sz="2800" dirty="0"/>
              <a:t>38</a:t>
            </a:r>
            <a:r>
              <a:rPr sz="2800" dirty="0"/>
              <a:t>% (</a:t>
            </a:r>
            <a:r>
              <a:rPr sz="2800" dirty="0">
                <a:solidFill>
                  <a:srgbClr val="2076B4"/>
                </a:solidFill>
              </a:rPr>
              <a:t>BMJO</a:t>
            </a:r>
            <a:r>
              <a:rPr sz="2800" dirty="0"/>
              <a:t>), 38% (</a:t>
            </a:r>
            <a:r>
              <a:rPr sz="2800" dirty="0">
                <a:solidFill>
                  <a:srgbClr val="2076B4"/>
                </a:solidFill>
              </a:rPr>
              <a:t>ICLR</a:t>
            </a:r>
            <a:r>
              <a:rPr sz="2800" dirty="0"/>
              <a:t>)</a:t>
            </a:r>
            <a:endParaRPr lang="en-US" sz="2800" dirty="0"/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600"/>
            </a:pPr>
            <a:r>
              <a:rPr lang="en-US" sz="2800" dirty="0">
                <a:solidFill>
                  <a:srgbClr val="C00000"/>
                </a:solidFill>
              </a:rPr>
              <a:t>Median percentage of WE</a:t>
            </a:r>
            <a:r>
              <a:rPr lang="en-US" sz="2800" dirty="0"/>
              <a:t>: 0.8% (</a:t>
            </a:r>
            <a:r>
              <a:rPr lang="en-US" sz="2800" dirty="0">
                <a:solidFill>
                  <a:srgbClr val="2076B4"/>
                </a:solidFill>
              </a:rPr>
              <a:t>NNF</a:t>
            </a:r>
            <a:r>
              <a:rPr lang="en-US" sz="2800" dirty="0"/>
              <a:t>), 0.3% (</a:t>
            </a:r>
            <a:r>
              <a:rPr lang="en-US" sz="2800" dirty="0">
                <a:solidFill>
                  <a:srgbClr val="2076B4"/>
                </a:solidFill>
              </a:rPr>
              <a:t>BMJO</a:t>
            </a:r>
            <a:r>
              <a:rPr lang="en-US" sz="2800" dirty="0"/>
              <a:t>), 1.4% (</a:t>
            </a:r>
            <a:r>
              <a:rPr lang="en-US" sz="2800" dirty="0">
                <a:solidFill>
                  <a:srgbClr val="2076B4"/>
                </a:solidFill>
              </a:rPr>
              <a:t>ICLR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/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Fixed-effects regression models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F3165-6A2D-C813-0115-F337BD45D377}"/>
              </a:ext>
            </a:extLst>
          </p:cNvPr>
          <p:cNvSpPr txBox="1"/>
          <p:nvPr/>
        </p:nvSpPr>
        <p:spPr>
          <a:xfrm>
            <a:off x="562412" y="2070570"/>
            <a:ext cx="12176623" cy="47761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Key variables: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DV1: acceptance (Logit)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DV2: reviewer rating, positivity, engagement (OLS)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>
                <a:solidFill>
                  <a:srgbClr val="C00000"/>
                </a:solidFill>
              </a:rPr>
              <a:t>IV: percentage of “We”</a:t>
            </a:r>
          </a:p>
          <a:p>
            <a:pPr marL="495300" lvl="8" indent="0" defTabSz="457200">
              <a:lnSpc>
                <a:spcPct val="117999"/>
              </a:lnSpc>
              <a:spcBef>
                <a:spcPts val="0"/>
              </a:spcBef>
              <a:buSzPct val="145000"/>
              <a:defRPr sz="2500"/>
            </a:pPr>
            <a:endParaRPr lang="en-US" sz="2800" dirty="0"/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Control variables: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Semantic features</a:t>
            </a:r>
            <a:r>
              <a:rPr lang="en-US" sz="2800" dirty="0"/>
              <a:t> (length, readability, </a:t>
            </a:r>
            <a:r>
              <a:rPr lang="en-US" sz="2800" dirty="0" err="1"/>
              <a:t>pwords</a:t>
            </a:r>
            <a:r>
              <a:rPr lang="en-US" sz="2800" dirty="0"/>
              <a:t>, novelty, reference, etc.)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Author factors</a:t>
            </a:r>
            <a:r>
              <a:rPr lang="en-US" sz="2800" dirty="0"/>
              <a:t> (prior success, publication, citation, team size)</a:t>
            </a:r>
          </a:p>
          <a:p>
            <a:pPr marL="812800" lvl="8" indent="-317500" defTabSz="457200">
              <a:lnSpc>
                <a:spcPct val="117999"/>
              </a:lnSpc>
              <a:spcBef>
                <a:spcPts val="0"/>
              </a:spcBef>
              <a:buSzPct val="145000"/>
              <a:buFontTx/>
              <a:buChar char="•"/>
              <a:defRPr sz="2500"/>
            </a:pPr>
            <a:r>
              <a:rPr lang="en-US" sz="2800" dirty="0">
                <a:solidFill>
                  <a:schemeClr val="accent1"/>
                </a:solidFill>
              </a:rPr>
              <a:t>Gender, Age, Year, Research topics </a:t>
            </a:r>
            <a:r>
              <a:rPr lang="en-US" sz="2800" dirty="0"/>
              <a:t>(fixed effects)</a:t>
            </a:r>
          </a:p>
        </p:txBody>
      </p:sp>
      <p:sp>
        <p:nvSpPr>
          <p:cNvPr id="3" name="What are other powerful rhetorical strategies for facilitating the recognition, adoption, and dissemination of novel ideas?">
            <a:extLst>
              <a:ext uri="{FF2B5EF4-FFF2-40B4-BE49-F238E27FC236}">
                <a16:creationId xmlns:a16="http://schemas.microsoft.com/office/drawing/2014/main" id="{56741C05-2B92-7DC9-F48B-30C1EE0D271F}"/>
              </a:ext>
            </a:extLst>
          </p:cNvPr>
          <p:cNvSpPr txBox="1"/>
          <p:nvPr/>
        </p:nvSpPr>
        <p:spPr>
          <a:xfrm>
            <a:off x="952408" y="7487927"/>
            <a:ext cx="11744097" cy="113193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 marL="230188"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Model diagnosis and alternative variable measurements are omitted here, but the following results are robust.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E851D-13C7-1D9C-78DC-52468487E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E5E3A0E-3071-51E3-CA16-BD8B2ECFFAC1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“We” predict funding &amp; publishing success 💪🏻!">
            <a:extLst>
              <a:ext uri="{FF2B5EF4-FFF2-40B4-BE49-F238E27FC236}">
                <a16:creationId xmlns:a16="http://schemas.microsoft.com/office/drawing/2014/main" id="{83DCB7B8-D6E7-09F0-EC3A-74BEF56C4727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 descr="A table of text with numbers and a number of words&#10;&#10;AI-generated content may be incorrect.">
            <a:extLst>
              <a:ext uri="{FF2B5EF4-FFF2-40B4-BE49-F238E27FC236}">
                <a16:creationId xmlns:a16="http://schemas.microsoft.com/office/drawing/2014/main" id="{5F681FA4-5391-130C-56DA-3B0FFCCD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4" y="1588604"/>
            <a:ext cx="9954116" cy="745379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8F2F97-A53F-BD6E-75E5-91B4D0A8695C}"/>
              </a:ext>
            </a:extLst>
          </p:cNvPr>
          <p:cNvSpPr/>
          <p:nvPr/>
        </p:nvSpPr>
        <p:spPr>
          <a:xfrm>
            <a:off x="571128" y="3538330"/>
            <a:ext cx="9805323" cy="43732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paper&#10;&#10;AI-generated content may be incorrect.">
            <a:extLst>
              <a:ext uri="{FF2B5EF4-FFF2-40B4-BE49-F238E27FC236}">
                <a16:creationId xmlns:a16="http://schemas.microsoft.com/office/drawing/2014/main" id="{A23510AF-6730-7D6C-B5BE-EBB3E3261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05" y="1890885"/>
            <a:ext cx="8564972" cy="5614815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9" name="Picture 8" descr="A white sheet with black text and numbers&#10;&#10;AI-generated content may be incorrect.">
            <a:extLst>
              <a:ext uri="{FF2B5EF4-FFF2-40B4-BE49-F238E27FC236}">
                <a16:creationId xmlns:a16="http://schemas.microsoft.com/office/drawing/2014/main" id="{40D9248E-812B-5766-6128-18FC11E42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60" y="4136970"/>
            <a:ext cx="7857455" cy="485792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B81FBA-61F1-BDA4-3CB7-9FDFABA0BB9F}"/>
              </a:ext>
            </a:extLst>
          </p:cNvPr>
          <p:cNvSpPr/>
          <p:nvPr/>
        </p:nvSpPr>
        <p:spPr>
          <a:xfrm>
            <a:off x="2922125" y="3556625"/>
            <a:ext cx="8442561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B11A8-1166-1869-A7AF-1282F1DFA5D3}"/>
              </a:ext>
            </a:extLst>
          </p:cNvPr>
          <p:cNvSpPr/>
          <p:nvPr/>
        </p:nvSpPr>
        <p:spPr>
          <a:xfrm>
            <a:off x="4444007" y="5181597"/>
            <a:ext cx="7710054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3099A-F59A-C32F-2062-3A2B637670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77D5DD4-1038-4A2F-F46C-00EF1697D5AB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71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6A7A6-1536-3541-8CF2-07B5DA44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“We” predict funding &amp; publishing success 💪🏻!">
            <a:extLst>
              <a:ext uri="{FF2B5EF4-FFF2-40B4-BE49-F238E27FC236}">
                <a16:creationId xmlns:a16="http://schemas.microsoft.com/office/drawing/2014/main" id="{BFE991C5-280C-C1E7-E645-289A69CA707E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Regression results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 descr="A table of text with numbers and a number of words&#10;&#10;AI-generated content may be incorrect.">
            <a:extLst>
              <a:ext uri="{FF2B5EF4-FFF2-40B4-BE49-F238E27FC236}">
                <a16:creationId xmlns:a16="http://schemas.microsoft.com/office/drawing/2014/main" id="{317ED8F2-6165-7A5C-FD6E-0E32D186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4" y="1588604"/>
            <a:ext cx="9954116" cy="745379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6CFFF-0C61-4850-0880-FCE5682B8F36}"/>
              </a:ext>
            </a:extLst>
          </p:cNvPr>
          <p:cNvSpPr/>
          <p:nvPr/>
        </p:nvSpPr>
        <p:spPr>
          <a:xfrm>
            <a:off x="571128" y="3538330"/>
            <a:ext cx="9805323" cy="43732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paper&#10;&#10;AI-generated content may be incorrect.">
            <a:extLst>
              <a:ext uri="{FF2B5EF4-FFF2-40B4-BE49-F238E27FC236}">
                <a16:creationId xmlns:a16="http://schemas.microsoft.com/office/drawing/2014/main" id="{048302DF-41B5-BA84-0FA9-73687153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06" y="1928986"/>
            <a:ext cx="7772400" cy="509524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9" name="Picture 8" descr="A white sheet with black text and numbers&#10;&#10;AI-generated content may be incorrect.">
            <a:extLst>
              <a:ext uri="{FF2B5EF4-FFF2-40B4-BE49-F238E27FC236}">
                <a16:creationId xmlns:a16="http://schemas.microsoft.com/office/drawing/2014/main" id="{949747C3-CDC2-5EA9-1A4A-92E508C0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60" y="3965520"/>
            <a:ext cx="7857455" cy="485792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695AD5-86F0-F199-7829-0679F6E9A43F}"/>
              </a:ext>
            </a:extLst>
          </p:cNvPr>
          <p:cNvSpPr/>
          <p:nvPr/>
        </p:nvSpPr>
        <p:spPr>
          <a:xfrm>
            <a:off x="2922125" y="3468301"/>
            <a:ext cx="7726051" cy="27432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40384-44CB-FE68-A51C-2A30E6C5AA51}"/>
              </a:ext>
            </a:extLst>
          </p:cNvPr>
          <p:cNvSpPr/>
          <p:nvPr/>
        </p:nvSpPr>
        <p:spPr>
          <a:xfrm>
            <a:off x="4444007" y="5048247"/>
            <a:ext cx="7710054" cy="365760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Fixed Effects">
            <a:extLst>
              <a:ext uri="{FF2B5EF4-FFF2-40B4-BE49-F238E27FC236}">
                <a16:creationId xmlns:a16="http://schemas.microsoft.com/office/drawing/2014/main" id="{C132518B-531B-CCCF-0B13-D8A841C807E3}"/>
              </a:ext>
            </a:extLst>
          </p:cNvPr>
          <p:cNvSpPr txBox="1"/>
          <p:nvPr/>
        </p:nvSpPr>
        <p:spPr>
          <a:xfrm>
            <a:off x="333417" y="3245161"/>
            <a:ext cx="12337963" cy="3043974"/>
          </a:xfrm>
          <a:prstGeom prst="rect">
            <a:avLst/>
          </a:prstGeom>
          <a:solidFill>
            <a:srgbClr val="942192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n-US" sz="4400" b="1" dirty="0"/>
              <a:t>Model coefficient tells little about effect size!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What’s the exact predictive power of 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0D512-E5E8-9900-B63C-77C8528BF8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80067C7-2565-ED96-7419-4888E0BEEE25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914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2D0AE-EC4A-CFAA-D808-9DDB78BE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7698CA8D-B70D-0237-2647-67B9681C3E1B}"/>
              </a:ext>
            </a:extLst>
          </p:cNvPr>
          <p:cNvSpPr txBox="1"/>
          <p:nvPr/>
        </p:nvSpPr>
        <p:spPr>
          <a:xfrm>
            <a:off x="55402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dirty="0">
                <a:solidFill>
                  <a:srgbClr val="0078B9"/>
                </a:solidFill>
              </a:rPr>
              <a:t>W</a:t>
            </a:r>
            <a:r>
              <a:rPr lang="en-US" dirty="0">
                <a:solidFill>
                  <a:srgbClr val="0078B9"/>
                </a:solidFill>
              </a:rPr>
              <a:t>E</a:t>
            </a:r>
            <a:r>
              <a:rPr dirty="0">
                <a:solidFill>
                  <a:srgbClr val="0078B9"/>
                </a:solidFill>
              </a:rPr>
              <a:t> predict</a:t>
            </a:r>
            <a:r>
              <a:rPr lang="en-US" dirty="0">
                <a:solidFill>
                  <a:srgbClr val="0078B9"/>
                </a:solidFill>
              </a:rPr>
              <a:t>s</a:t>
            </a:r>
            <a:r>
              <a:rPr dirty="0">
                <a:solidFill>
                  <a:srgbClr val="0078B9"/>
                </a:solidFill>
              </a:rPr>
              <a:t> </a:t>
            </a:r>
            <a:r>
              <a:rPr lang="en-US" dirty="0">
                <a:solidFill>
                  <a:srgbClr val="0078B9"/>
                </a:solidFill>
              </a:rPr>
              <a:t>more </a:t>
            </a:r>
            <a:r>
              <a:rPr dirty="0">
                <a:solidFill>
                  <a:srgbClr val="0078B9"/>
                </a:solidFill>
              </a:rPr>
              <a:t>funding &amp; </a:t>
            </a:r>
            <a:r>
              <a:rPr lang="en-US" dirty="0">
                <a:solidFill>
                  <a:srgbClr val="0078B9"/>
                </a:solidFill>
              </a:rPr>
              <a:t>publication</a:t>
            </a:r>
            <a:r>
              <a:rPr dirty="0">
                <a:solidFill>
                  <a:srgbClr val="0078B9"/>
                </a:solidFill>
              </a:rPr>
              <a:t> success 💪🏻</a:t>
            </a:r>
          </a:p>
        </p:txBody>
      </p:sp>
      <p:sp>
        <p:nvSpPr>
          <p:cNvPr id="630" name="NNF grants">
            <a:extLst>
              <a:ext uri="{FF2B5EF4-FFF2-40B4-BE49-F238E27FC236}">
                <a16:creationId xmlns:a16="http://schemas.microsoft.com/office/drawing/2014/main" id="{2D641669-E94F-1C38-50FF-4717055F0518}"/>
              </a:ext>
            </a:extLst>
          </p:cNvPr>
          <p:cNvSpPr/>
          <p:nvPr/>
        </p:nvSpPr>
        <p:spPr>
          <a:xfrm>
            <a:off x="1712205" y="1905771"/>
            <a:ext cx="2006760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NNF grants</a:t>
            </a:r>
          </a:p>
        </p:txBody>
      </p:sp>
      <p:sp>
        <p:nvSpPr>
          <p:cNvPr id="631" name="BMJO papers">
            <a:extLst>
              <a:ext uri="{FF2B5EF4-FFF2-40B4-BE49-F238E27FC236}">
                <a16:creationId xmlns:a16="http://schemas.microsoft.com/office/drawing/2014/main" id="{44FF8376-B493-5213-B7BD-A1DE2653D6FF}"/>
              </a:ext>
            </a:extLst>
          </p:cNvPr>
          <p:cNvSpPr/>
          <p:nvPr/>
        </p:nvSpPr>
        <p:spPr>
          <a:xfrm>
            <a:off x="5260777" y="1905771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BMJO papers</a:t>
            </a:r>
          </a:p>
        </p:txBody>
      </p:sp>
      <p:sp>
        <p:nvSpPr>
          <p:cNvPr id="632" name="ICLR papers">
            <a:extLst>
              <a:ext uri="{FF2B5EF4-FFF2-40B4-BE49-F238E27FC236}">
                <a16:creationId xmlns:a16="http://schemas.microsoft.com/office/drawing/2014/main" id="{A0017DF2-7A8C-6D53-947B-63119D071A60}"/>
              </a:ext>
            </a:extLst>
          </p:cNvPr>
          <p:cNvSpPr/>
          <p:nvPr/>
        </p:nvSpPr>
        <p:spPr>
          <a:xfrm>
            <a:off x="9222162" y="1905771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ICLR papers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A7283-4DCF-EB6C-D8BA-91C93F61D260}"/>
              </a:ext>
            </a:extLst>
          </p:cNvPr>
          <p:cNvSpPr txBox="1"/>
          <p:nvPr/>
        </p:nvSpPr>
        <p:spPr>
          <a:xfrm>
            <a:off x="999583" y="6789786"/>
            <a:ext cx="11696922" cy="1797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defTabSz="457200">
              <a:lnSpc>
                <a:spcPct val="117999"/>
              </a:lnSpc>
              <a:spcBef>
                <a:spcPts val="0"/>
              </a:spcBef>
              <a:buSzPct val="145000"/>
              <a:defRPr sz="2500"/>
            </a:pPr>
            <a:r>
              <a:rPr lang="en-US" sz="3200" b="1" dirty="0">
                <a:solidFill>
                  <a:schemeClr val="tx1"/>
                </a:solidFill>
              </a:rPr>
              <a:t>Key findings: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/>
              <a:t>The more “We” words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the higher success rate (</a:t>
            </a:r>
            <a:r>
              <a:rPr lang="en-US" sz="3200" b="1" dirty="0">
                <a:solidFill>
                  <a:srgbClr val="0078B9"/>
                </a:solidFill>
              </a:rPr>
              <a:t>up to 2x</a:t>
            </a:r>
            <a:r>
              <a:rPr lang="en-US" sz="3200" dirty="0"/>
              <a:t>)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chemeClr val="accent1"/>
                </a:solidFill>
              </a:rPr>
              <a:t>Universal patterns</a:t>
            </a:r>
            <a:r>
              <a:rPr lang="en-US" sz="3200" dirty="0"/>
              <a:t> across grants &amp; papers (different fields)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F7606-7D68-3500-2943-8CED319E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89" y="2887438"/>
            <a:ext cx="11536253" cy="37109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0CC32-E7E4-8CF1-9AD2-A51C2AD086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B7938E7-F4AA-6B77-C33C-B380BEB390B5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07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A6B2-1897-D31D-CDBA-D77F6E35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734EE888-2E01-4CA6-D22F-F8C88DB61659}"/>
              </a:ext>
            </a:extLst>
          </p:cNvPr>
          <p:cNvSpPr txBox="1"/>
          <p:nvPr/>
        </p:nvSpPr>
        <p:spPr>
          <a:xfrm>
            <a:off x="511494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WE effect applies to both editors &amp; reviewers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1" name="BMJO papers">
            <a:extLst>
              <a:ext uri="{FF2B5EF4-FFF2-40B4-BE49-F238E27FC236}">
                <a16:creationId xmlns:a16="http://schemas.microsoft.com/office/drawing/2014/main" id="{E3A15B59-ED36-F3CA-5A5A-C453794CCC57}"/>
              </a:ext>
            </a:extLst>
          </p:cNvPr>
          <p:cNvSpPr/>
          <p:nvPr/>
        </p:nvSpPr>
        <p:spPr>
          <a:xfrm>
            <a:off x="2708963" y="2074720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BMJO </a:t>
            </a:r>
            <a:r>
              <a:rPr lang="en-US" dirty="0"/>
              <a:t>Editors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FC5B5-914C-AB2F-A2E2-58F94DE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92" y="2942990"/>
            <a:ext cx="8715154" cy="4295326"/>
          </a:xfrm>
          <a:prstGeom prst="rect">
            <a:avLst/>
          </a:prstGeom>
        </p:spPr>
      </p:pic>
      <p:sp>
        <p:nvSpPr>
          <p:cNvPr id="6" name="BMJO papers">
            <a:extLst>
              <a:ext uri="{FF2B5EF4-FFF2-40B4-BE49-F238E27FC236}">
                <a16:creationId xmlns:a16="http://schemas.microsoft.com/office/drawing/2014/main" id="{D3E4668A-789B-04AE-BD5B-90ED7CDD6E21}"/>
              </a:ext>
            </a:extLst>
          </p:cNvPr>
          <p:cNvSpPr/>
          <p:nvPr/>
        </p:nvSpPr>
        <p:spPr>
          <a:xfrm>
            <a:off x="7199446" y="2074720"/>
            <a:ext cx="2650663" cy="696977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BMJO </a:t>
            </a:r>
            <a:r>
              <a:rPr lang="en-US" dirty="0"/>
              <a:t>Reviewers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8385F-15C0-27F6-D66F-7C41D65C9ADE}"/>
              </a:ext>
            </a:extLst>
          </p:cNvPr>
          <p:cNvSpPr txBox="1"/>
          <p:nvPr/>
        </p:nvSpPr>
        <p:spPr>
          <a:xfrm>
            <a:off x="1063378" y="7613904"/>
            <a:ext cx="11696922" cy="12168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rgbClr val="C00000"/>
                </a:solidFill>
              </a:rPr>
              <a:t>Why is the effect larger on editors than on reviewers?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3200" dirty="0">
                <a:solidFill>
                  <a:schemeClr val="tx1"/>
                </a:solidFill>
              </a:rPr>
              <a:t>Fast (editors) vs. slow evaluation (peer reviewers)?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88C34-C013-7674-0D50-9C61DBE2B477}"/>
              </a:ext>
            </a:extLst>
          </p:cNvPr>
          <p:cNvSpPr txBox="1"/>
          <p:nvPr/>
        </p:nvSpPr>
        <p:spPr>
          <a:xfrm>
            <a:off x="3592912" y="5247932"/>
            <a:ext cx="2217167" cy="11298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 &lt; 0.001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N = 27K papers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BCCD0-7853-9E47-D8FD-632DB7D970F4}"/>
              </a:ext>
            </a:extLst>
          </p:cNvPr>
          <p:cNvSpPr txBox="1"/>
          <p:nvPr/>
        </p:nvSpPr>
        <p:spPr>
          <a:xfrm>
            <a:off x="7616578" y="5247932"/>
            <a:ext cx="2638756" cy="11298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 = 0.002</a:t>
            </a:r>
          </a:p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N = 45K (p, r) pairs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6BD5D-9D37-4071-5A6F-9E84277435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878181D-CB74-BB79-6517-9045B2989203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00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2855-28CA-4A97-B8B8-D21CE918C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“We” predict funding &amp; publishing success 💪🏻!">
            <a:extLst>
              <a:ext uri="{FF2B5EF4-FFF2-40B4-BE49-F238E27FC236}">
                <a16:creationId xmlns:a16="http://schemas.microsoft.com/office/drawing/2014/main" id="{D01912A0-D359-3F20-5D8A-C646D317B899}"/>
              </a:ext>
            </a:extLst>
          </p:cNvPr>
          <p:cNvSpPr txBox="1"/>
          <p:nvPr/>
        </p:nvSpPr>
        <p:spPr>
          <a:xfrm>
            <a:off x="532759" y="711204"/>
            <a:ext cx="1218501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WE 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positive &amp; engaging reviewer feedback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F93DC-AF68-BD81-273A-0782D964853C}"/>
              </a:ext>
            </a:extLst>
          </p:cNvPr>
          <p:cNvSpPr txBox="1"/>
          <p:nvPr/>
        </p:nvSpPr>
        <p:spPr>
          <a:xfrm>
            <a:off x="1020848" y="7107831"/>
            <a:ext cx="11696922" cy="15801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N = 70K (paper, reviewer) pairs for all ICLR papers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/>
              <a:t>WE 0%-&gt;3%: rating (+16%), positivity (+1.6%), engagement (+4.3%)</a:t>
            </a:r>
          </a:p>
          <a:p>
            <a:pPr marL="334863" indent="-334863" defTabSz="457200">
              <a:lnSpc>
                <a:spcPct val="117999"/>
              </a:lnSpc>
              <a:spcBef>
                <a:spcPts val="0"/>
              </a:spcBef>
              <a:buSzPct val="145000"/>
              <a:buChar char="•"/>
              <a:defRPr sz="2500"/>
            </a:pPr>
            <a:r>
              <a:rPr lang="en-US" sz="2800" dirty="0">
                <a:solidFill>
                  <a:srgbClr val="C00000"/>
                </a:solidFill>
              </a:rPr>
              <a:t>Is it causal? How can we explain the power of WE cognitively?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7F405-C272-CB39-BDDE-37A8FE8E04A9}"/>
              </a:ext>
            </a:extLst>
          </p:cNvPr>
          <p:cNvGrpSpPr/>
          <p:nvPr/>
        </p:nvGrpSpPr>
        <p:grpSpPr>
          <a:xfrm>
            <a:off x="511494" y="2105426"/>
            <a:ext cx="11531567" cy="4701587"/>
            <a:chOff x="511494" y="2445666"/>
            <a:chExt cx="11531567" cy="4701587"/>
          </a:xfrm>
        </p:grpSpPr>
        <p:sp>
          <p:nvSpPr>
            <p:cNvPr id="631" name="BMJO papers">
              <a:extLst>
                <a:ext uri="{FF2B5EF4-FFF2-40B4-BE49-F238E27FC236}">
                  <a16:creationId xmlns:a16="http://schemas.microsoft.com/office/drawing/2014/main" id="{0F6E70E8-57C4-A957-64AD-C1E8A1C68247}"/>
                </a:ext>
              </a:extLst>
            </p:cNvPr>
            <p:cNvSpPr/>
            <p:nvPr/>
          </p:nvSpPr>
          <p:spPr>
            <a:xfrm>
              <a:off x="1390526" y="2445666"/>
              <a:ext cx="265066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Rating Score</a:t>
              </a:r>
              <a:endParaRPr dirty="0"/>
            </a:p>
          </p:txBody>
        </p:sp>
        <p:sp>
          <p:nvSpPr>
            <p:cNvPr id="6" name="BMJO papers">
              <a:extLst>
                <a:ext uri="{FF2B5EF4-FFF2-40B4-BE49-F238E27FC236}">
                  <a16:creationId xmlns:a16="http://schemas.microsoft.com/office/drawing/2014/main" id="{2F044952-564D-F03B-7CF0-CC2A66B870AD}"/>
                </a:ext>
              </a:extLst>
            </p:cNvPr>
            <p:cNvSpPr/>
            <p:nvPr/>
          </p:nvSpPr>
          <p:spPr>
            <a:xfrm>
              <a:off x="5240863" y="2457669"/>
              <a:ext cx="265066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Positivity Score</a:t>
              </a:r>
              <a:endParaRPr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28E03-E23F-31E2-E6C5-BD49BB1CA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494" y="3429131"/>
              <a:ext cx="11531567" cy="3718122"/>
            </a:xfrm>
            <a:prstGeom prst="rect">
              <a:avLst/>
            </a:prstGeom>
          </p:spPr>
        </p:pic>
        <p:sp>
          <p:nvSpPr>
            <p:cNvPr id="4" name="BMJO papers">
              <a:extLst>
                <a:ext uri="{FF2B5EF4-FFF2-40B4-BE49-F238E27FC236}">
                  <a16:creationId xmlns:a16="http://schemas.microsoft.com/office/drawing/2014/main" id="{5638795A-EFBF-3590-0E7E-D48C082126DF}"/>
                </a:ext>
              </a:extLst>
            </p:cNvPr>
            <p:cNvSpPr/>
            <p:nvPr/>
          </p:nvSpPr>
          <p:spPr>
            <a:xfrm>
              <a:off x="8965804" y="2457669"/>
              <a:ext cx="3070253" cy="696977"/>
            </a:xfrm>
            <a:prstGeom prst="rect">
              <a:avLst/>
            </a:prstGeom>
            <a:solidFill>
              <a:schemeClr val="accent1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n-US" dirty="0"/>
                <a:t>Engagement Score</a:t>
              </a: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135CF-A57D-A7FF-8622-F37806FF17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8093C93-D365-EC51-46D3-2B37152B03AA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0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1011-DAFD-5B20-A834-E1A46875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B5A10A52-B4FA-A806-F85A-5FBC8FD191C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175DE17D-BEA2-F785-F756-F1C9E8AB5922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LLM-based computational experiment (ICLR)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BCA17B-7871-9A86-A567-E6A4F074B1F0}"/>
              </a:ext>
            </a:extLst>
          </p:cNvPr>
          <p:cNvSpPr txBox="1">
            <a:spLocks/>
          </p:cNvSpPr>
          <p:nvPr/>
        </p:nvSpPr>
        <p:spPr>
          <a:xfrm>
            <a:off x="658313" y="2051058"/>
            <a:ext cx="10254939" cy="760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Replace “we” with “this paper” in each ICLR abstract: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Helvetica Neue"/>
                <a:cs typeface="Helvetica Neue"/>
                <a:sym typeface="Helvetica Neue"/>
              </a:rPr>
              <a:t>Only used the ICLR papers for privacy considerations.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HK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B556E-3E99-6D58-2058-B4B67C21ED77}"/>
              </a:ext>
            </a:extLst>
          </p:cNvPr>
          <p:cNvSpPr txBox="1"/>
          <p:nvPr/>
        </p:nvSpPr>
        <p:spPr>
          <a:xfrm>
            <a:off x="862518" y="3447801"/>
            <a:ext cx="5458007" cy="4524315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2000" b="1" dirty="0">
                <a:solidFill>
                  <a:srgbClr val="C00000"/>
                </a:solidFill>
              </a:rPr>
              <a:t>we</a:t>
            </a:r>
            <a:r>
              <a:rPr lang="en-US" sz="2000" dirty="0"/>
              <a:t> propose a novel method for quantitatively clarifying the status of single unit in CNN using algebraic topological tools. </a:t>
            </a:r>
            <a:r>
              <a:rPr lang="en-US" sz="2000" b="1" dirty="0">
                <a:solidFill>
                  <a:srgbClr val="C00000"/>
                </a:solidFill>
              </a:rPr>
              <a:t>Our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analyses </a:t>
            </a:r>
            <a:r>
              <a:rPr lang="en-US" sz="2000" dirty="0"/>
              <a:t>show that feature entropy decreases as the layer goes deeper and shares almost simultaneous trend with loss during training. </a:t>
            </a:r>
            <a:r>
              <a:rPr lang="en-US" sz="2000" b="1" dirty="0">
                <a:solidFill>
                  <a:srgbClr val="C00000"/>
                </a:solidFill>
              </a:rPr>
              <a:t>We</a:t>
            </a:r>
            <a:r>
              <a:rPr lang="en-US" sz="2000" dirty="0"/>
              <a:t> find that it can accurately investigate the feature entropy of units on complex data. Further, the method proposed by </a:t>
            </a:r>
            <a:r>
              <a:rPr lang="en-US" sz="2000" b="1" dirty="0">
                <a:solidFill>
                  <a:srgbClr val="C00000"/>
                </a:solidFill>
              </a:rPr>
              <a:t>us</a:t>
            </a:r>
            <a:r>
              <a:rPr lang="en-US" sz="2000" dirty="0"/>
              <a:t> could give discrimination between networks with different generalization 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FE906-AD6E-E896-C630-F223FDEC9F63}"/>
              </a:ext>
            </a:extLst>
          </p:cNvPr>
          <p:cNvSpPr txBox="1"/>
          <p:nvPr/>
        </p:nvSpPr>
        <p:spPr>
          <a:xfrm>
            <a:off x="6684277" y="3447800"/>
            <a:ext cx="5662210" cy="4524315"/>
          </a:xfrm>
          <a:prstGeom prst="rect">
            <a:avLst/>
          </a:prstGeom>
          <a:noFill/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Identifying the status of individual network units is critical for understanding the mechanism of convolutional neural networks (CNNs). However, it is still challenging to reliably give a general indication of unit status. To this end,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proposes a novel method for quantitatively clarifying the status of single unit in CNN using algebraic topological tools. </a:t>
            </a:r>
            <a:r>
              <a:rPr lang="en-US" sz="2000" b="1" dirty="0">
                <a:solidFill>
                  <a:srgbClr val="C00000"/>
                </a:solidFill>
              </a:rPr>
              <a:t>This paper’s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analyses </a:t>
            </a:r>
            <a:r>
              <a:rPr lang="en-US" sz="2000" dirty="0"/>
              <a:t>show that feature entropy decreases as the layer goes deeper and shares almost simultaneous trend with loss during training.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finds that it can accurately investigate the feature entropy of units on complex data. Further, the method proposed by </a:t>
            </a:r>
            <a:r>
              <a:rPr lang="en-US" sz="2000" b="1" dirty="0">
                <a:solidFill>
                  <a:srgbClr val="C00000"/>
                </a:solidFill>
              </a:rPr>
              <a:t>this paper</a:t>
            </a:r>
            <a:r>
              <a:rPr lang="en-US" sz="2000" dirty="0"/>
              <a:t> could give discrimination between networks with different generalization ability.</a:t>
            </a:r>
          </a:p>
        </p:txBody>
      </p:sp>
    </p:spTree>
    <p:extLst>
      <p:ext uri="{BB962C8B-B14F-4D97-AF65-F5344CB8AC3E}">
        <p14:creationId xmlns:p14="http://schemas.microsoft.com/office/powerpoint/2010/main" val="36996004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6B89F-8FB9-1127-FE0B-2BFE371A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D3ACD739-C02B-F05A-8454-982D6CB446A5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67431EFC-28A5-36EC-1BFA-87EB829DEC0A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Leverage LLM agents as human evaluators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144F84-1762-ED78-2B10-66617986B7BA}"/>
              </a:ext>
            </a:extLst>
          </p:cNvPr>
          <p:cNvSpPr txBox="1">
            <a:spLocks/>
          </p:cNvSpPr>
          <p:nvPr/>
        </p:nvSpPr>
        <p:spPr>
          <a:xfrm>
            <a:off x="658313" y="2051058"/>
            <a:ext cx="11584487" cy="7282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HK" sz="3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Ask GPT-4o to rate two versions on five factors:</a:t>
            </a:r>
          </a:p>
          <a:p>
            <a:pPr marL="0" indent="0">
              <a:buNone/>
            </a:pPr>
            <a:r>
              <a:rPr kumimoji="0" lang="en-HK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   (Assign a score in [1, 10])</a:t>
            </a:r>
          </a:p>
          <a:p>
            <a:pPr marL="0" indent="0">
              <a:buNone/>
            </a:pPr>
            <a:endParaRPr kumimoji="0" lang="en-HK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M Sans 12" pitchFamily="2" charset="77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HK" sz="3200" b="1" dirty="0">
                <a:solidFill>
                  <a:sysClr val="windowText" lastClr="000000"/>
                </a:solidFill>
              </a:rPr>
              <a:t>Significance</a:t>
            </a:r>
          </a:p>
          <a:p>
            <a:pPr lvl="2">
              <a:defRPr/>
            </a:pPr>
            <a:r>
              <a:rPr lang="en-HK" sz="2800" dirty="0">
                <a:solidFill>
                  <a:sysClr val="windowText" lastClr="000000"/>
                </a:solidFill>
              </a:rPr>
              <a:t>A higher score means a more important contribution of the study.</a:t>
            </a:r>
          </a:p>
          <a:p>
            <a:pPr lvl="1"/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Robustness</a:t>
            </a:r>
          </a:p>
          <a:p>
            <a:pPr lvl="2"/>
            <a:r>
              <a:rPr lang="en-HK" sz="2800" dirty="0">
                <a:solidFill>
                  <a:sysClr val="windowText" lastClr="000000"/>
                </a:solidFill>
              </a:rPr>
              <a:t>A higher score indicates a higher confidence in the reliability of findings.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Credibility</a:t>
            </a:r>
          </a:p>
          <a:p>
            <a:pPr lvl="2"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 higher score reflects stronger scientific rigor and sound methodology.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HK" sz="3200" b="1" dirty="0">
                <a:solidFill>
                  <a:sysClr val="windowText" lastClr="000000"/>
                </a:solidFill>
              </a:rPr>
              <a:t>Teamwork</a:t>
            </a:r>
          </a:p>
          <a:p>
            <a:pPr lvl="2">
              <a:defRPr/>
            </a:pPr>
            <a:r>
              <a:rPr lang="en-HK" sz="2800" dirty="0">
                <a:solidFill>
                  <a:sysClr val="windowText" lastClr="000000"/>
                </a:solidFill>
              </a:rPr>
              <a:t>A higher score suggests that the study is more likely a collaborative work.</a:t>
            </a:r>
          </a:p>
          <a:p>
            <a:pPr lvl="1">
              <a:defRPr/>
            </a:pPr>
            <a:r>
              <a:rPr kumimoji="0" lang="en-HK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Acceptance</a:t>
            </a:r>
          </a:p>
          <a:p>
            <a:pPr lvl="2">
              <a:defRPr/>
            </a:pP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M Sans 12" pitchFamily="2" charset="77"/>
                <a:ea typeface="+mn-ea"/>
                <a:cs typeface="+mn-cs"/>
              </a:rPr>
              <a:t>This is an overall rating score based on synthesis of the above four aspects and any other relevant information provided in the paper abstract.</a:t>
            </a:r>
          </a:p>
        </p:txBody>
      </p:sp>
    </p:spTree>
    <p:extLst>
      <p:ext uri="{BB962C8B-B14F-4D97-AF65-F5344CB8AC3E}">
        <p14:creationId xmlns:p14="http://schemas.microsoft.com/office/powerpoint/2010/main" val="30416094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11B2-207F-8EAE-0B3E-06673DAA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7C696984-71CD-41EC-91D2-3B9C4103BDB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DB79E09F-DE02-07C1-9179-0FA97B3B5589}"/>
              </a:ext>
            </a:extLst>
          </p:cNvPr>
          <p:cNvSpPr txBox="1"/>
          <p:nvPr/>
        </p:nvSpPr>
        <p:spPr>
          <a:xfrm>
            <a:off x="658312" y="741625"/>
            <a:ext cx="11815903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>
                <a:solidFill>
                  <a:schemeClr val="accent1"/>
                </a:solidFill>
              </a:rPr>
              <a:t>Prompt</a:t>
            </a:r>
            <a:r>
              <a:rPr lang="en-US" dirty="0"/>
              <a:t> GPT-4o to rate quality on five dimensions</a:t>
            </a:r>
            <a:endParaRPr dirty="0"/>
          </a:p>
        </p:txBody>
      </p:sp>
      <p:pic>
        <p:nvPicPr>
          <p:cNvPr id="3" name="Picture 2" descr="A paper with text on it&#10;&#10;AI-generated content may be incorrect.">
            <a:extLst>
              <a:ext uri="{FF2B5EF4-FFF2-40B4-BE49-F238E27FC236}">
                <a16:creationId xmlns:a16="http://schemas.microsoft.com/office/drawing/2014/main" id="{0258D24F-23BC-385D-A750-490E4B214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6" y="1703802"/>
            <a:ext cx="9995719" cy="76301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14667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82" name="My current work: Leveraging AI and NLP to identify rhetorical strategies for facilitating the recognition of novel ideas in the whole scientific innovation pipeline"/>
          <p:cNvSpPr txBox="1"/>
          <p:nvPr/>
        </p:nvSpPr>
        <p:spPr>
          <a:xfrm>
            <a:off x="469762" y="755444"/>
            <a:ext cx="12381846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Our</a:t>
            </a:r>
            <a:r>
              <a:rPr dirty="0"/>
              <a:t> current </a:t>
            </a:r>
            <a:r>
              <a:rPr lang="en-US" dirty="0"/>
              <a:t>work</a:t>
            </a:r>
            <a:r>
              <a:rPr dirty="0"/>
              <a:t>: </a:t>
            </a:r>
            <a:r>
              <a:rPr dirty="0">
                <a:solidFill>
                  <a:srgbClr val="2076B4"/>
                </a:solidFill>
              </a:rPr>
              <a:t>Leveraging NLP </a:t>
            </a:r>
            <a:r>
              <a:rPr lang="en-US" dirty="0">
                <a:solidFill>
                  <a:srgbClr val="2076B4"/>
                </a:solidFill>
              </a:rPr>
              <a:t>&amp; LLM </a:t>
            </a:r>
            <a:r>
              <a:rPr dirty="0">
                <a:solidFill>
                  <a:srgbClr val="2076B4"/>
                </a:solidFill>
              </a:rPr>
              <a:t>to identify </a:t>
            </a:r>
            <a:r>
              <a:rPr lang="en-US" altLang="zh-CN" dirty="0">
                <a:solidFill>
                  <a:srgbClr val="2076B4"/>
                </a:solidFill>
              </a:rPr>
              <a:t>linguistic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dirty="0">
                <a:solidFill>
                  <a:srgbClr val="2076B4"/>
                </a:solidFill>
              </a:rPr>
              <a:t>strateg</a:t>
            </a:r>
            <a:r>
              <a:rPr lang="en-US" dirty="0">
                <a:solidFill>
                  <a:srgbClr val="2076B4"/>
                </a:solidFill>
              </a:rPr>
              <a:t>y</a:t>
            </a:r>
            <a:r>
              <a:rPr dirty="0">
                <a:solidFill>
                  <a:srgbClr val="2076B4"/>
                </a:solidFill>
              </a:rPr>
              <a:t> for facilitating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lang="en-US" altLang="zh-CN" dirty="0">
                <a:solidFill>
                  <a:srgbClr val="2076B4"/>
                </a:solidFill>
              </a:rPr>
              <a:t>research</a:t>
            </a:r>
            <a:r>
              <a:rPr lang="zh-CN" altLang="en-US" dirty="0">
                <a:solidFill>
                  <a:srgbClr val="2076B4"/>
                </a:solidFill>
              </a:rPr>
              <a:t> </a:t>
            </a:r>
            <a:r>
              <a:rPr lang="en-US" altLang="zh-CN" dirty="0">
                <a:solidFill>
                  <a:srgbClr val="2076B4"/>
                </a:solidFill>
              </a:rPr>
              <a:t>evaluation</a:t>
            </a:r>
            <a:endParaRPr dirty="0">
              <a:solidFill>
                <a:srgbClr val="2076B4"/>
              </a:solidFill>
            </a:endParaRPr>
          </a:p>
        </p:txBody>
      </p:sp>
      <p:grpSp>
        <p:nvGrpSpPr>
          <p:cNvPr id="192" name="Group"/>
          <p:cNvGrpSpPr/>
          <p:nvPr/>
        </p:nvGrpSpPr>
        <p:grpSpPr>
          <a:xfrm>
            <a:off x="913637" y="3040990"/>
            <a:ext cx="10529197" cy="2494342"/>
            <a:chOff x="0" y="-6962"/>
            <a:chExt cx="10529195" cy="2494341"/>
          </a:xfrm>
        </p:grpSpPr>
        <p:grpSp>
          <p:nvGrpSpPr>
            <p:cNvPr id="189" name="Group"/>
            <p:cNvGrpSpPr/>
            <p:nvPr/>
          </p:nvGrpSpPr>
          <p:grpSpPr>
            <a:xfrm>
              <a:off x="0" y="-6962"/>
              <a:ext cx="10529195" cy="2494341"/>
              <a:chOff x="0" y="-6961"/>
              <a:chExt cx="10529194" cy="2494339"/>
            </a:xfrm>
          </p:grpSpPr>
          <p:pic>
            <p:nvPicPr>
              <p:cNvPr id="183" name="Funding-Featured-Image.png" descr="Funding-Featur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19905"/>
                <a:ext cx="3081855" cy="1764926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84" name="6-min-1024x675.jpg" descr="6-min-1024x675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5078" y="719905"/>
                <a:ext cx="2677459" cy="1764926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5" name="Funding"/>
              <p:cNvSpPr txBox="1"/>
              <p:nvPr/>
            </p:nvSpPr>
            <p:spPr>
              <a:xfrm>
                <a:off x="886877" y="0"/>
                <a:ext cx="1308101" cy="47339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Funding</a:t>
                </a:r>
              </a:p>
            </p:txBody>
          </p:sp>
          <p:sp>
            <p:nvSpPr>
              <p:cNvPr id="186" name="Publishing / Citation / Patent Application"/>
              <p:cNvSpPr txBox="1"/>
              <p:nvPr/>
            </p:nvSpPr>
            <p:spPr>
              <a:xfrm>
                <a:off x="3804508" y="-6961"/>
                <a:ext cx="3618599" cy="48731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/>
                  <a:t>Publi</a:t>
                </a:r>
                <a:r>
                  <a:rPr lang="en-US" dirty="0"/>
                  <a:t>cation</a:t>
                </a:r>
                <a:endParaRPr dirty="0"/>
              </a:p>
            </p:txBody>
          </p:sp>
          <p:sp>
            <p:nvSpPr>
              <p:cNvPr id="187" name="News Coverage"/>
              <p:cNvSpPr txBox="1"/>
              <p:nvPr/>
            </p:nvSpPr>
            <p:spPr>
              <a:xfrm>
                <a:off x="8097143" y="0"/>
                <a:ext cx="2432051" cy="47339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/>
                  <a:t>News Coverage</a:t>
                </a:r>
              </a:p>
            </p:txBody>
          </p:sp>
          <p:pic>
            <p:nvPicPr>
              <p:cNvPr id="188" name="GettyImages_97233613.jpg" descr="GettyImages_97233613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8133060" y="717336"/>
                <a:ext cx="2360055" cy="177004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90" name="Arrow"/>
            <p:cNvSpPr/>
            <p:nvPr/>
          </p:nvSpPr>
          <p:spPr>
            <a:xfrm>
              <a:off x="3259615" y="1534717"/>
              <a:ext cx="781406" cy="324307"/>
            </a:xfrm>
            <a:prstGeom prst="rightArrow">
              <a:avLst>
                <a:gd name="adj1" fmla="val 54688"/>
                <a:gd name="adj2" fmla="val 120941"/>
              </a:avLst>
            </a:prstGeom>
            <a:solidFill>
              <a:schemeClr val="accent1">
                <a:lumOff val="-1357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1" name="Arrow"/>
            <p:cNvSpPr/>
            <p:nvPr/>
          </p:nvSpPr>
          <p:spPr>
            <a:xfrm>
              <a:off x="7186390" y="1534717"/>
              <a:ext cx="781405" cy="324306"/>
            </a:xfrm>
            <a:prstGeom prst="rightArrow">
              <a:avLst>
                <a:gd name="adj1" fmla="val 54688"/>
                <a:gd name="adj2" fmla="val 120941"/>
              </a:avLst>
            </a:prstGeom>
            <a:solidFill>
              <a:schemeClr val="accent1">
                <a:lumOff val="-1357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93" name="Why is this necessary?"/>
          <p:cNvSpPr txBox="1"/>
          <p:nvPr/>
        </p:nvSpPr>
        <p:spPr>
          <a:xfrm>
            <a:off x="1824743" y="6568950"/>
            <a:ext cx="9049314" cy="102006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400"/>
              </a:spcBef>
              <a:defRPr sz="6000">
                <a:solidFill>
                  <a:srgbClr val="C00100"/>
                </a:solidFill>
              </a:defRPr>
            </a:lvl1pPr>
          </a:lstStyle>
          <a:p>
            <a:r>
              <a:t>Why is this necessary?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EF95-0611-F7A6-7748-B99558C87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4B33BF-8C52-E1F8-21A0-9C77F12A9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3" y="3548559"/>
            <a:ext cx="10990295" cy="4813152"/>
          </a:xfrm>
          <a:prstGeom prst="rect">
            <a:avLst/>
          </a:prstGeom>
        </p:spPr>
      </p:pic>
      <p:sp>
        <p:nvSpPr>
          <p:cNvPr id="615" name="Slide Number">
            <a:extLst>
              <a:ext uri="{FF2B5EF4-FFF2-40B4-BE49-F238E27FC236}">
                <a16:creationId xmlns:a16="http://schemas.microsoft.com/office/drawing/2014/main" id="{707B4613-944C-4E7D-DC2D-F66894573E7A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6A9D4E7B-7E95-0C36-19C9-086F1E631BD7}"/>
              </a:ext>
            </a:extLst>
          </p:cNvPr>
          <p:cNvSpPr txBox="1"/>
          <p:nvPr/>
        </p:nvSpPr>
        <p:spPr>
          <a:xfrm>
            <a:off x="658312" y="741625"/>
            <a:ext cx="11815903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How does GPT-4o compare with human experts?</a:t>
            </a:r>
            <a:endParaRPr dirty="0"/>
          </a:p>
        </p:txBody>
      </p:sp>
      <p:sp>
        <p:nvSpPr>
          <p:cNvPr id="2" name="Most grant proposals &amp; research papers use “we” instead of “you”.…">
            <a:extLst>
              <a:ext uri="{FF2B5EF4-FFF2-40B4-BE49-F238E27FC236}">
                <a16:creationId xmlns:a16="http://schemas.microsoft.com/office/drawing/2014/main" id="{51637E36-3D6A-0F51-58EF-DC2C480402D6}"/>
              </a:ext>
            </a:extLst>
          </p:cNvPr>
          <p:cNvSpPr txBox="1"/>
          <p:nvPr/>
        </p:nvSpPr>
        <p:spPr>
          <a:xfrm>
            <a:off x="658311" y="1529213"/>
            <a:ext cx="11815903" cy="1651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Substantial agreement btw. LLM and Human (on 100 </a:t>
            </a:r>
            <a:r>
              <a:rPr lang="en-US" altLang="zh-CN" dirty="0">
                <a:solidFill>
                  <a:schemeClr val="accent1"/>
                </a:solidFill>
              </a:rPr>
              <a:t>abs</a:t>
            </a:r>
            <a:r>
              <a:rPr lang="en-US" dirty="0">
                <a:solidFill>
                  <a:schemeClr val="accent1"/>
                </a:solidFill>
              </a:rPr>
              <a:t>).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Agreement is even higher than that among human raters on C, R, D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GPT-4o is more consistent than humans on Sig. and Teamwork.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DAB6CE-0122-7CC6-7193-5BE226DCD12B}"/>
              </a:ext>
            </a:extLst>
          </p:cNvPr>
          <p:cNvSpPr/>
          <p:nvPr/>
        </p:nvSpPr>
        <p:spPr>
          <a:xfrm>
            <a:off x="3170583" y="4581935"/>
            <a:ext cx="487017" cy="3759898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1D4BC0-1C92-8EC7-220F-61A383FF1849}"/>
              </a:ext>
            </a:extLst>
          </p:cNvPr>
          <p:cNvSpPr/>
          <p:nvPr/>
        </p:nvSpPr>
        <p:spPr>
          <a:xfrm>
            <a:off x="7040403" y="4055307"/>
            <a:ext cx="487017" cy="4297680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2B72C3-F064-D977-6691-9D32C889A73E}"/>
              </a:ext>
            </a:extLst>
          </p:cNvPr>
          <p:cNvSpPr/>
          <p:nvPr/>
        </p:nvSpPr>
        <p:spPr>
          <a:xfrm>
            <a:off x="10925989" y="4044153"/>
            <a:ext cx="487017" cy="4297680"/>
          </a:xfrm>
          <a:prstGeom prst="round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7CB378-A53B-959B-05FC-0DA81F87AD34}"/>
              </a:ext>
            </a:extLst>
          </p:cNvPr>
          <p:cNvSpPr/>
          <p:nvPr/>
        </p:nvSpPr>
        <p:spPr>
          <a:xfrm>
            <a:off x="5105493" y="4853163"/>
            <a:ext cx="487017" cy="3474720"/>
          </a:xfrm>
          <a:prstGeom prst="roundRect">
            <a:avLst/>
          </a:prstGeom>
          <a:noFill/>
          <a:ln w="38100" cap="flat">
            <a:solidFill>
              <a:srgbClr val="0078B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570FAE-68B3-40B2-3F98-E4328600239A}"/>
              </a:ext>
            </a:extLst>
          </p:cNvPr>
          <p:cNvSpPr/>
          <p:nvPr/>
        </p:nvSpPr>
        <p:spPr>
          <a:xfrm>
            <a:off x="8984441" y="4853163"/>
            <a:ext cx="487017" cy="3474720"/>
          </a:xfrm>
          <a:prstGeom prst="roundRect">
            <a:avLst/>
          </a:prstGeom>
          <a:noFill/>
          <a:ln w="38100" cap="flat">
            <a:solidFill>
              <a:srgbClr val="0078B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49D24-957B-F6F0-FC11-7042618EDED4}"/>
              </a:ext>
            </a:extLst>
          </p:cNvPr>
          <p:cNvSpPr txBox="1"/>
          <p:nvPr/>
        </p:nvSpPr>
        <p:spPr>
          <a:xfrm>
            <a:off x="1034091" y="8569760"/>
            <a:ext cx="10990295" cy="5909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3600" b="0" i="0" u="none" strike="noStrike" kern="1200" cap="none" spc="0" normalizeH="0" baseline="0" noProof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</a:rPr>
              <a:t>LLM vs. Human: 100 times faster &amp; 1000 times cheaper!</a:t>
            </a:r>
            <a:endParaRPr lang="en-US" dirty="0">
              <a:solidFill>
                <a:srgbClr val="0078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093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F7444-6C81-89B4-9DEE-6863F4803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E7CB60AE-05DC-E858-759E-953412184061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A625F4FE-BD42-AFAF-C561-E1FCF1E3EE1C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Causal evidence of WE on paper acceptance</a:t>
            </a:r>
            <a:endParaRPr dirty="0"/>
          </a:p>
        </p:txBody>
      </p:sp>
      <p:sp>
        <p:nvSpPr>
          <p:cNvPr id="2" name="Most grant proposals &amp; research papers use “we” instead of “you”.…">
            <a:extLst>
              <a:ext uri="{FF2B5EF4-FFF2-40B4-BE49-F238E27FC236}">
                <a16:creationId xmlns:a16="http://schemas.microsoft.com/office/drawing/2014/main" id="{F1CE85F8-8B55-6699-6C74-3D8DFF7220F1}"/>
              </a:ext>
            </a:extLst>
          </p:cNvPr>
          <p:cNvSpPr txBox="1"/>
          <p:nvPr/>
        </p:nvSpPr>
        <p:spPr>
          <a:xfrm>
            <a:off x="840188" y="1630722"/>
            <a:ext cx="11324424" cy="1651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Acceptance score drops sharply after replacement of “We”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chemeClr val="accent1"/>
                </a:solidFill>
              </a:rPr>
              <a:t>The effect is more pronounced for abstracts with more “We”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>
                <a:solidFill>
                  <a:srgbClr val="C00000"/>
                </a:solidFill>
              </a:rPr>
              <a:t>Four mediators also drop in their rating scores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995662-8540-353F-3903-7E911EA3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2" y="3453408"/>
            <a:ext cx="6436838" cy="58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19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AC54-1A88-E42D-F214-90335A79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>
            <a:extLst>
              <a:ext uri="{FF2B5EF4-FFF2-40B4-BE49-F238E27FC236}">
                <a16:creationId xmlns:a16="http://schemas.microsoft.com/office/drawing/2014/main" id="{3E8168FB-A7B7-42B9-33DA-76659C9062BC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616" name="We have limited understanding of “we” words in research evaluations">
            <a:extLst>
              <a:ext uri="{FF2B5EF4-FFF2-40B4-BE49-F238E27FC236}">
                <a16:creationId xmlns:a16="http://schemas.microsoft.com/office/drawing/2014/main" id="{07505204-BF4C-4DB3-F12F-143B03B1794D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Four </a:t>
            </a:r>
            <a:r>
              <a:rPr lang="en-US" dirty="0">
                <a:solidFill>
                  <a:srgbClr val="C00000"/>
                </a:solidFill>
              </a:rPr>
              <a:t>mediators</a:t>
            </a:r>
            <a:r>
              <a:rPr lang="en-US" dirty="0"/>
              <a:t> explain 95% power of “We”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A78B2A-6774-A0BB-DD93-B98E35861349}"/>
              </a:ext>
            </a:extLst>
          </p:cNvPr>
          <p:cNvSpPr txBox="1">
            <a:spLocks/>
          </p:cNvSpPr>
          <p:nvPr/>
        </p:nvSpPr>
        <p:spPr>
          <a:xfrm>
            <a:off x="540981" y="1726753"/>
            <a:ext cx="12273494" cy="760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 on mediators: </a:t>
            </a:r>
            <a:r>
              <a:rPr lang="en-US" sz="3200" dirty="0">
                <a:solidFill>
                  <a:schemeClr val="accent1"/>
                </a:solidFill>
              </a:rPr>
              <a:t>Credibility &gt; Robustness &gt; Teamwork &gt; Sig.</a:t>
            </a:r>
          </a:p>
          <a:p>
            <a:r>
              <a:rPr lang="en-US" sz="3200" b="1" dirty="0"/>
              <a:t>Indirect eff. size: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Team.(32%) &gt; Cred.(31%) &gt; Sig.(23%) &gt; Robust.(10%)</a:t>
            </a:r>
          </a:p>
          <a:p>
            <a:pPr marL="0" indent="0">
              <a:buNone/>
            </a:pPr>
            <a:endParaRPr lang="en-HK" sz="3200" dirty="0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4388B3-8E52-E5B4-AE6E-1BDA931D1292}"/>
              </a:ext>
            </a:extLst>
          </p:cNvPr>
          <p:cNvGrpSpPr/>
          <p:nvPr/>
        </p:nvGrpSpPr>
        <p:grpSpPr>
          <a:xfrm>
            <a:off x="787400" y="3403934"/>
            <a:ext cx="10342154" cy="5930052"/>
            <a:chOff x="1423781" y="4015408"/>
            <a:chExt cx="8714132" cy="4996566"/>
          </a:xfrm>
        </p:grpSpPr>
        <p:pic>
          <p:nvPicPr>
            <p:cNvPr id="7" name="Picture 6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50479C2D-F314-1610-4FBA-CF2AB3BEC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781" y="4015408"/>
              <a:ext cx="8714132" cy="499656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B233AD-91DB-0A38-58C4-33C0E850BC6D}"/>
                </a:ext>
              </a:extLst>
            </p:cNvPr>
            <p:cNvSpPr/>
            <p:nvPr/>
          </p:nvSpPr>
          <p:spPr>
            <a:xfrm>
              <a:off x="2290418" y="4161183"/>
              <a:ext cx="715617" cy="715617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790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595" name="Implications…"/>
          <p:cNvSpPr txBox="1"/>
          <p:nvPr/>
        </p:nvSpPr>
        <p:spPr>
          <a:xfrm>
            <a:off x="759549" y="2037980"/>
            <a:ext cx="11485702" cy="7758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1500"/>
              </a:spcBef>
              <a:buSzPct val="100000"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dirty="0">
                <a:sym typeface="Helvetica Neue"/>
              </a:rPr>
              <a:t>Implications</a:t>
            </a:r>
            <a:r>
              <a:rPr lang="en-US" b="1" dirty="0">
                <a:sym typeface="Helvetica Neue"/>
              </a:rPr>
              <a:t> for science and beyond</a:t>
            </a:r>
            <a:endParaRPr b="1" dirty="0">
              <a:solidFill>
                <a:srgbClr val="2076B4"/>
              </a:solidFill>
            </a:endParaRP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The importance of discourse:</a:t>
            </a:r>
            <a:r>
              <a:rPr lang="en-US" dirty="0">
                <a:solidFill>
                  <a:srgbClr val="2076B4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our study reveals that linguistic style is as important as content for the recognition of meritorious ideas in science.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Promoting groundbreaking innovation: </a:t>
            </a:r>
            <a:r>
              <a:rPr lang="en-US" b="1" dirty="0">
                <a:solidFill>
                  <a:schemeClr val="tx1"/>
                </a:solidFill>
              </a:rPr>
              <a:t>WE may help overcome inertia to bold ideas by fostering a sense of shared ownership and accountability.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FontTx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500" b="1" dirty="0">
                <a:solidFill>
                  <a:srgbClr val="2076B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“AI for Science paradigm”: </a:t>
            </a:r>
            <a:r>
              <a:rPr lang="en-US" b="1" dirty="0">
                <a:solidFill>
                  <a:schemeClr val="tx1"/>
                </a:solidFill>
              </a:rPr>
              <a:t>we contribute a scalable framework for causal analysis in observational data which can address endogeneity challenges commonly seen in the science of science literature.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0078B9"/>
                </a:solidFill>
              </a:rPr>
              <a:t>I</a:t>
            </a:r>
            <a:r>
              <a:rPr b="1" dirty="0">
                <a:solidFill>
                  <a:srgbClr val="0078B9"/>
                </a:solidFill>
              </a:rPr>
              <a:t>nsights for training next-generation scientists and business leaders</a:t>
            </a:r>
            <a:r>
              <a:rPr lang="en-US" b="1" dirty="0">
                <a:solidFill>
                  <a:srgbClr val="0078B9"/>
                </a:solidFill>
              </a:rPr>
              <a:t>.</a:t>
            </a:r>
          </a:p>
          <a:p>
            <a:pPr defTabSz="584200">
              <a:lnSpc>
                <a:spcPct val="100000"/>
              </a:lnSpc>
              <a:spcBef>
                <a:spcPts val="1500"/>
              </a:spcBef>
              <a:buSzPct val="100000"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/>
              <a:t>Directions for future research</a:t>
            </a:r>
            <a:endParaRPr lang="en-US" b="1" dirty="0">
              <a:solidFill>
                <a:srgbClr val="2076B4"/>
              </a:solidFill>
            </a:endParaRP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FontTx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Explore cross-cultural variations of the power of WE words.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How do linguistic choices intersect with inequalities in science?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b="1" dirty="0">
                <a:solidFill>
                  <a:srgbClr val="2076B4"/>
                </a:solidFill>
              </a:rPr>
              <a:t>Can extend our computational framework to identify other useful linguistic strategies to further uncover the rhetorical strength of scientific discovery.</a:t>
            </a:r>
          </a:p>
          <a:p>
            <a:pPr marL="825500" lvl="1" indent="-381000" defTabSz="584200">
              <a:lnSpc>
                <a:spcPct val="100000"/>
              </a:lnSpc>
              <a:spcBef>
                <a:spcPts val="1500"/>
              </a:spcBef>
              <a:buSzPct val="100000"/>
              <a:buChar char="•"/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rgbClr val="2076B4"/>
              </a:solidFill>
            </a:endParaRPr>
          </a:p>
        </p:txBody>
      </p:sp>
      <p:sp>
        <p:nvSpPr>
          <p:cNvPr id="596" name="Key take-away: Promotional language can help to communicate the merits of novel ideas in funding"/>
          <p:cNvSpPr txBox="1"/>
          <p:nvPr/>
        </p:nvSpPr>
        <p:spPr>
          <a:xfrm>
            <a:off x="721449" y="510487"/>
            <a:ext cx="12093026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Key t</a:t>
            </a:r>
            <a:r>
              <a:rPr dirty="0"/>
              <a:t>ake-away: </a:t>
            </a:r>
            <a:r>
              <a:rPr lang="en-US" dirty="0">
                <a:solidFill>
                  <a:srgbClr val="0078B9"/>
                </a:solidFill>
              </a:rPr>
              <a:t>small but mighty linguistic cue (WE) can have large unexpected impact on idea success</a:t>
            </a:r>
            <a:endParaRPr dirty="0">
              <a:solidFill>
                <a:srgbClr val="0078B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e have limited understanding of “we” words in research evaluations">
            <a:extLst>
              <a:ext uri="{FF2B5EF4-FFF2-40B4-BE49-F238E27FC236}">
                <a16:creationId xmlns:a16="http://schemas.microsoft.com/office/drawing/2014/main" id="{5815E4B9-7A69-C0D0-2F3B-1376516C665D}"/>
              </a:ext>
            </a:extLst>
          </p:cNvPr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Anecdotal evidence from </a:t>
            </a:r>
            <a:r>
              <a:rPr lang="en-US" b="1" dirty="0"/>
              <a:t>Yang Chen-Ning</a:t>
            </a:r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46BE5ABA-11BB-4CA5-BE57-D2A3EE5E41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330" y="1703236"/>
            <a:ext cx="8382043" cy="27690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948A0-3F48-BBAA-C596-2A44CD9B4AD4}"/>
              </a:ext>
            </a:extLst>
          </p:cNvPr>
          <p:cNvGrpSpPr/>
          <p:nvPr/>
        </p:nvGrpSpPr>
        <p:grpSpPr>
          <a:xfrm>
            <a:off x="1512010" y="1703236"/>
            <a:ext cx="7646504" cy="2496235"/>
            <a:chOff x="1512010" y="1915886"/>
            <a:chExt cx="7646504" cy="249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93D12-BDDB-16C0-9190-E49F44EF009D}"/>
                </a:ext>
              </a:extLst>
            </p:cNvPr>
            <p:cNvSpPr/>
            <p:nvPr/>
          </p:nvSpPr>
          <p:spPr>
            <a:xfrm>
              <a:off x="3609324" y="1915886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A2CF30-15FF-0EBF-0930-AC08D6CAC0CB}"/>
                </a:ext>
              </a:extLst>
            </p:cNvPr>
            <p:cNvSpPr/>
            <p:nvPr/>
          </p:nvSpPr>
          <p:spPr>
            <a:xfrm>
              <a:off x="8014409" y="1915886"/>
              <a:ext cx="1144105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29C65D-A326-5373-0B0B-5AEF520EE81D}"/>
                </a:ext>
              </a:extLst>
            </p:cNvPr>
            <p:cNvSpPr/>
            <p:nvPr/>
          </p:nvSpPr>
          <p:spPr>
            <a:xfrm>
              <a:off x="1512010" y="2914212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7CF875-A07F-2F6D-007E-D4493236B84D}"/>
                </a:ext>
              </a:extLst>
            </p:cNvPr>
            <p:cNvSpPr/>
            <p:nvPr/>
          </p:nvSpPr>
          <p:spPr>
            <a:xfrm>
              <a:off x="5184124" y="2914212"/>
              <a:ext cx="1071533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67F65E-0CFD-898E-5308-F9E704EE303C}"/>
                </a:ext>
              </a:extLst>
            </p:cNvPr>
            <p:cNvSpPr/>
            <p:nvPr/>
          </p:nvSpPr>
          <p:spPr>
            <a:xfrm>
              <a:off x="4828524" y="3982372"/>
              <a:ext cx="592561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6" name="Picture 5" descr="A close up of a paper&#10;&#10;AI-generated content may be incorrect.">
            <a:extLst>
              <a:ext uri="{FF2B5EF4-FFF2-40B4-BE49-F238E27FC236}">
                <a16:creationId xmlns:a16="http://schemas.microsoft.com/office/drawing/2014/main" id="{B53C4014-BF39-E63A-B851-F07D4819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236" y="5110714"/>
            <a:ext cx="7772400" cy="29609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5E8DA-8EC7-00EB-217B-DBE1EA83B5CB}"/>
              </a:ext>
            </a:extLst>
          </p:cNvPr>
          <p:cNvGrpSpPr/>
          <p:nvPr/>
        </p:nvGrpSpPr>
        <p:grpSpPr>
          <a:xfrm>
            <a:off x="3609324" y="5484208"/>
            <a:ext cx="5411305" cy="2615531"/>
            <a:chOff x="3609324" y="5696858"/>
            <a:chExt cx="5411305" cy="26155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ABC502-ACF7-8CAD-EE73-3D742F483E58}"/>
                </a:ext>
              </a:extLst>
            </p:cNvPr>
            <p:cNvSpPr/>
            <p:nvPr/>
          </p:nvSpPr>
          <p:spPr>
            <a:xfrm>
              <a:off x="3609324" y="5696858"/>
              <a:ext cx="1093305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5F71CC-D5D8-A6D0-339D-A1E8ED0D8A8C}"/>
                </a:ext>
              </a:extLst>
            </p:cNvPr>
            <p:cNvSpPr/>
            <p:nvPr/>
          </p:nvSpPr>
          <p:spPr>
            <a:xfrm>
              <a:off x="6446866" y="6588946"/>
              <a:ext cx="2573763" cy="42974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E3C962-C3C6-2248-B65F-0531A8ED96C8}"/>
                </a:ext>
              </a:extLst>
            </p:cNvPr>
            <p:cNvSpPr/>
            <p:nvPr/>
          </p:nvSpPr>
          <p:spPr>
            <a:xfrm>
              <a:off x="3927376" y="7946629"/>
              <a:ext cx="1093305" cy="365760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093" tIns="27093" rIns="27093" bIns="27093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45CE9E-CD60-B01A-684E-1D594B76BD48}"/>
              </a:ext>
            </a:extLst>
          </p:cNvPr>
          <p:cNvSpPr txBox="1"/>
          <p:nvPr/>
        </p:nvSpPr>
        <p:spPr>
          <a:xfrm>
            <a:off x="1246743" y="4534202"/>
            <a:ext cx="10990295" cy="4801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A rejection email came from PRL after peer review on Aug 18 (50 days)…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6BC378-DBBE-CE03-FB93-64E7CB11F2B6}"/>
              </a:ext>
            </a:extLst>
          </p:cNvPr>
          <p:cNvSpPr txBox="1"/>
          <p:nvPr/>
        </p:nvSpPr>
        <p:spPr>
          <a:xfrm>
            <a:off x="1512010" y="8237527"/>
            <a:ext cx="11183264" cy="129420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A prompt reply rejecting</a:t>
            </a:r>
            <a:r>
              <a:rPr kumimoji="0" lang="en-HK" sz="28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 </a:t>
            </a:r>
            <a:r>
              <a:rPr kumimoji="0" lang="en-HK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M Sans 12" pitchFamily="2" charset="77"/>
              </a:rPr>
              <a:t>his appeal on Aug 21 (1 day):</a:t>
            </a:r>
            <a:endParaRPr lang="en-US" sz="2800" noProof="0" dirty="0">
              <a:solidFill>
                <a:srgbClr val="C00000"/>
              </a:solidFill>
            </a:endParaRPr>
          </a:p>
          <a:p>
            <a:pPr marL="352425">
              <a:spcBef>
                <a:spcPts val="300"/>
              </a:spcBef>
            </a:pPr>
            <a:r>
              <a:rPr kumimoji="0" lang="en-US" sz="2800" b="0" i="1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“The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 response you sent us will not advance the review of the manuscript. 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rgbClr val="0078B9"/>
                </a:solidFill>
                <a:effectLst/>
                <a:uLnTx/>
                <a:uFillTx/>
                <a:latin typeface="LM Sans 12" pitchFamily="2" charset="77"/>
              </a:rPr>
              <a:t>A more detailed rebuttal </a:t>
            </a:r>
            <a:r>
              <a:rPr kumimoji="0" lang="en-US" sz="2800" b="0" i="1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Sans 12" pitchFamily="2" charset="77"/>
              </a:rPr>
              <a:t>of the reviewers’ critique will be needed...”</a:t>
            </a:r>
            <a:endParaRPr kumimoji="0" lang="en-HK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M Sans 12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DCE42-1CB7-0E5A-FC32-BD5AD945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21" y="868605"/>
            <a:ext cx="1531966" cy="20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">
            <a:extLst>
              <a:ext uri="{FF2B5EF4-FFF2-40B4-BE49-F238E27FC236}">
                <a16:creationId xmlns:a16="http://schemas.microsoft.com/office/drawing/2014/main" id="{078C39DE-8B31-22F3-B537-67FCB2A2F9D7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13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DF91B-79C6-1FAE-AE2C-1FE64193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43999FE9-1B97-D7AE-5A8A-4F1B2F58BB92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3050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More details in our papers:"/>
          <p:cNvSpPr txBox="1"/>
          <p:nvPr/>
        </p:nvSpPr>
        <p:spPr>
          <a:xfrm>
            <a:off x="721449" y="828847"/>
            <a:ext cx="11485703" cy="6969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/>
            </a:lvl1pPr>
          </a:lstStyle>
          <a:p>
            <a:r>
              <a:t>More details in our papers:</a:t>
            </a:r>
          </a:p>
        </p:txBody>
      </p:sp>
      <p:sp>
        <p:nvSpPr>
          <p:cNvPr id="6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68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13" y="5105229"/>
            <a:ext cx="2011958" cy="2047886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3BA345D-70E3-C0AD-0ED1-BFA3ACAF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133" y="7491615"/>
            <a:ext cx="1704718" cy="1704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A0B04-A319-A1F5-0715-C140CF4F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3" y="7459682"/>
            <a:ext cx="8695573" cy="1736651"/>
          </a:xfrm>
          <a:prstGeom prst="rect">
            <a:avLst/>
          </a:prstGeom>
        </p:spPr>
      </p:pic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351F9353-90C8-64C4-6EDA-5AA439FE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49" y="5105229"/>
            <a:ext cx="8188682" cy="19527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 descr="A close-up of a document&#10;&#10;AI-generated content may be incorrect.">
            <a:extLst>
              <a:ext uri="{FF2B5EF4-FFF2-40B4-BE49-F238E27FC236}">
                <a16:creationId xmlns:a16="http://schemas.microsoft.com/office/drawing/2014/main" id="{00244F1D-CEB9-68E3-F2C6-2575C8E4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3" y="2127593"/>
            <a:ext cx="7772400" cy="2520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0E888770-56CA-7608-6C9C-9BA7C8CB9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42" y="2124332"/>
            <a:ext cx="2527300" cy="252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640" name="Acknowledgement"/>
          <p:cNvSpPr txBox="1"/>
          <p:nvPr/>
        </p:nvSpPr>
        <p:spPr>
          <a:xfrm>
            <a:off x="790412" y="811534"/>
            <a:ext cx="5497406" cy="7713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500"/>
            </a:lvl1pPr>
          </a:lstStyle>
          <a:p>
            <a:r>
              <a:t>Acknowledgement</a:t>
            </a:r>
          </a:p>
        </p:txBody>
      </p:sp>
      <p:sp>
        <p:nvSpPr>
          <p:cNvPr id="641" name="Thank You!"/>
          <p:cNvSpPr txBox="1"/>
          <p:nvPr/>
        </p:nvSpPr>
        <p:spPr>
          <a:xfrm>
            <a:off x="7917819" y="699901"/>
            <a:ext cx="3883153" cy="9946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2076B4"/>
                </a:solidFill>
              </a:defRPr>
            </a:lvl1pPr>
          </a:lstStyle>
          <a:p>
            <a:r>
              <a:t>Thank You!</a:t>
            </a:r>
          </a:p>
        </p:txBody>
      </p:sp>
      <p:grpSp>
        <p:nvGrpSpPr>
          <p:cNvPr id="655" name="Group"/>
          <p:cNvGrpSpPr/>
          <p:nvPr/>
        </p:nvGrpSpPr>
        <p:grpSpPr>
          <a:xfrm>
            <a:off x="930068" y="6137662"/>
            <a:ext cx="5497405" cy="3247510"/>
            <a:chOff x="-62261" y="-40747"/>
            <a:chExt cx="5497404" cy="3247508"/>
          </a:xfrm>
        </p:grpSpPr>
        <p:grpSp>
          <p:nvGrpSpPr>
            <p:cNvPr id="653" name="Group"/>
            <p:cNvGrpSpPr/>
            <p:nvPr/>
          </p:nvGrpSpPr>
          <p:grpSpPr>
            <a:xfrm>
              <a:off x="-62262" y="-40748"/>
              <a:ext cx="5497405" cy="3247510"/>
              <a:chOff x="0" y="0"/>
              <a:chExt cx="5497404" cy="3247508"/>
            </a:xfrm>
          </p:grpSpPr>
          <p:grpSp>
            <p:nvGrpSpPr>
              <p:cNvPr id="651" name="Group"/>
              <p:cNvGrpSpPr/>
              <p:nvPr/>
            </p:nvGrpSpPr>
            <p:grpSpPr>
              <a:xfrm>
                <a:off x="157219" y="40747"/>
                <a:ext cx="5340186" cy="3206762"/>
                <a:chOff x="0" y="0"/>
                <a:chExt cx="5340184" cy="3206761"/>
              </a:xfrm>
            </p:grpSpPr>
            <p:pic>
              <p:nvPicPr>
                <p:cNvPr id="642" name="pasted-movie.png" descr="pasted-movi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2222" y="1832992"/>
                  <a:ext cx="2453159" cy="1373770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3" name="k.png" descr="k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4406" y="696070"/>
                  <a:ext cx="1160508" cy="620872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4" name="pasted-movie.png" descr="pasted-movie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58" y="594514"/>
                  <a:ext cx="1077022" cy="110127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5" name="pasted-movie.png" descr="pasted-movie.pn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1733255"/>
                  <a:ext cx="1122338" cy="112734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6" name="pasted-movie.png" descr="pasted-movie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044" y="1579903"/>
                  <a:ext cx="1601139" cy="386717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7" name="pasted-movie.png" descr="pasted-movie.pn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8259" y="1519032"/>
                  <a:ext cx="1156827" cy="50845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8" name="pasted-movie.png" descr="pasted-movie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51817" y="1279077"/>
                  <a:ext cx="988368" cy="98836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49" name="pasted-movie.png" descr="pasted-movie.png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7167" y="2234519"/>
                  <a:ext cx="2468665" cy="592147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650" name="NICO-1.png" descr="NICO-1.png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2804530" y="0"/>
                  <a:ext cx="2466315" cy="2056714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  <p:sp>
            <p:nvSpPr>
              <p:cNvPr id="652" name="Funders"/>
              <p:cNvSpPr txBox="1"/>
              <p:nvPr/>
            </p:nvSpPr>
            <p:spPr>
              <a:xfrm>
                <a:off x="0" y="0"/>
                <a:ext cx="1895175" cy="8002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500" b="1">
                    <a:solidFill>
                      <a:srgbClr val="2076B4"/>
                    </a:solidFill>
                  </a:defRPr>
                </a:lvl1pPr>
              </a:lstStyle>
              <a:p>
                <a:r>
                  <a:t>Funders</a:t>
                </a:r>
              </a:p>
            </p:txBody>
          </p:sp>
        </p:grpSp>
        <p:sp>
          <p:nvSpPr>
            <p:cNvPr id="654" name="Line"/>
            <p:cNvSpPr/>
            <p:nvPr/>
          </p:nvSpPr>
          <p:spPr>
            <a:xfrm flipV="1">
              <a:off x="-1" y="198343"/>
              <a:ext cx="2" cy="2712512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6906331" y="6239787"/>
            <a:ext cx="4813777" cy="3043260"/>
            <a:chOff x="0" y="0"/>
            <a:chExt cx="4813775" cy="3043258"/>
          </a:xfrm>
        </p:grpSpPr>
        <p:pic>
          <p:nvPicPr>
            <p:cNvPr id="656" name="289px-Retraction_Watch_logo.webp.png" descr="289px-Retraction_Watch_logo.webp.png"/>
            <p:cNvPicPr>
              <a:picLocks noChangeAspect="1"/>
            </p:cNvPicPr>
            <p:nvPr/>
          </p:nvPicPr>
          <p:blipFill>
            <a:blip r:embed="rId12"/>
            <a:srcRect b="2657"/>
            <a:stretch>
              <a:fillRect/>
            </a:stretch>
          </p:blipFill>
          <p:spPr>
            <a:xfrm>
              <a:off x="256860" y="1140598"/>
              <a:ext cx="1273569" cy="12397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57" name="Altmetric_rgb.png" descr="Altmetric_rgb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5559" y="576125"/>
              <a:ext cx="1336171" cy="46097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660" name="Group"/>
            <p:cNvGrpSpPr/>
            <p:nvPr/>
          </p:nvGrpSpPr>
          <p:grpSpPr>
            <a:xfrm>
              <a:off x="160241" y="2224004"/>
              <a:ext cx="710940" cy="722325"/>
              <a:chOff x="0" y="0"/>
              <a:chExt cx="710938" cy="722323"/>
            </a:xfrm>
          </p:grpSpPr>
          <p:pic>
            <p:nvPicPr>
              <p:cNvPr id="658" name="AI_Engage-1-800x550.jpg" descr="AI_Engage-1-800x550.jpg"/>
              <p:cNvPicPr>
                <a:picLocks noChangeAspect="1"/>
              </p:cNvPicPr>
              <p:nvPr/>
            </p:nvPicPr>
            <p:blipFill>
              <a:blip r:embed="rId14"/>
              <a:srcRect r="51989" b="29048"/>
              <a:stretch>
                <a:fillRect/>
              </a:stretch>
            </p:blipFill>
            <p:spPr>
              <a:xfrm>
                <a:off x="0" y="0"/>
                <a:ext cx="710939" cy="72232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659" name="Microsoft Academic Graph"/>
              <p:cNvSpPr txBox="1"/>
              <p:nvPr/>
            </p:nvSpPr>
            <p:spPr>
              <a:xfrm>
                <a:off x="678" y="191938"/>
                <a:ext cx="709524" cy="5231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457200">
                  <a:lnSpc>
                    <a:spcPct val="100000"/>
                  </a:lnSpc>
                  <a:spcBef>
                    <a:spcPts val="1600"/>
                  </a:spcBef>
                  <a:defRPr sz="1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Microsoft Academic Graph </a:t>
                </a:r>
              </a:p>
            </p:txBody>
          </p:sp>
        </p:grpSp>
        <p:pic>
          <p:nvPicPr>
            <p:cNvPr id="661" name="Image" descr="Image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96506" y="2224004"/>
              <a:ext cx="1726354" cy="72232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2" name="Image" descr="Image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45517" y="555557"/>
              <a:ext cx="633956" cy="69972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60272" y="1378681"/>
              <a:ext cx="624690" cy="63817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4" name="pasted-movie.png" descr="pasted-movie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08541" y="1368179"/>
              <a:ext cx="2305235" cy="76841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5" name="pasted-movie.png" descr="pasted-movie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48184" y="2224004"/>
              <a:ext cx="1459240" cy="72232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6" name="pasted-movie.png" descr="pasted-movie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31546" y="581691"/>
              <a:ext cx="1573212" cy="41305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7" name="pasted-movie.png" descr="pasted-movie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37475" y="1134880"/>
              <a:ext cx="1633183" cy="25387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8" name="pasted-movie.png" descr="pasted-movie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2573" y="994916"/>
              <a:ext cx="918049" cy="47964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69" name="Data sources"/>
            <p:cNvSpPr txBox="1"/>
            <p:nvPr/>
          </p:nvSpPr>
          <p:spPr>
            <a:xfrm>
              <a:off x="39117" y="0"/>
              <a:ext cx="2379737" cy="5431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500" b="1">
                  <a:solidFill>
                    <a:srgbClr val="2076B4"/>
                  </a:solidFill>
                </a:defRPr>
              </a:lvl1pPr>
            </a:lstStyle>
            <a:p>
              <a:r>
                <a:t>Data sources</a:t>
              </a:r>
            </a:p>
          </p:txBody>
        </p:sp>
        <p:sp>
          <p:nvSpPr>
            <p:cNvPr id="670" name="Line"/>
            <p:cNvSpPr/>
            <p:nvPr/>
          </p:nvSpPr>
          <p:spPr>
            <a:xfrm flipV="1">
              <a:off x="-1" y="128794"/>
              <a:ext cx="2" cy="29144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13D1F-406A-EB73-848E-F3F0A3D6760D}"/>
              </a:ext>
            </a:extLst>
          </p:cNvPr>
          <p:cNvGrpSpPr/>
          <p:nvPr/>
        </p:nvGrpSpPr>
        <p:grpSpPr>
          <a:xfrm>
            <a:off x="1542912" y="2741437"/>
            <a:ext cx="10258060" cy="2787809"/>
            <a:chOff x="1542912" y="2741437"/>
            <a:chExt cx="10258060" cy="2787809"/>
          </a:xfrm>
        </p:grpSpPr>
        <p:grpSp>
          <p:nvGrpSpPr>
            <p:cNvPr id="680" name="Group"/>
            <p:cNvGrpSpPr/>
            <p:nvPr/>
          </p:nvGrpSpPr>
          <p:grpSpPr>
            <a:xfrm>
              <a:off x="4463942" y="2741437"/>
              <a:ext cx="7337030" cy="2786711"/>
              <a:chOff x="0" y="0"/>
              <a:chExt cx="7337029" cy="2786709"/>
            </a:xfrm>
          </p:grpSpPr>
          <p:pic>
            <p:nvPicPr>
              <p:cNvPr id="672" name="Group" descr="Group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23665"/>
                <a:ext cx="2069575" cy="206957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673" name="Group" descr="Group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5363" y="0"/>
                <a:ext cx="2141666" cy="211690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674" name="Group" descr="Group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2950" y="17593"/>
                <a:ext cx="2081719" cy="2081719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675" name="Sophie Qiu"/>
              <p:cNvSpPr txBox="1"/>
              <p:nvPr/>
            </p:nvSpPr>
            <p:spPr>
              <a:xfrm>
                <a:off x="156752" y="2264189"/>
                <a:ext cx="1793585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Sophie Qiu</a:t>
                </a:r>
              </a:p>
            </p:txBody>
          </p:sp>
          <p:sp>
            <p:nvSpPr>
              <p:cNvPr id="676" name="Henrik Fosse"/>
              <p:cNvSpPr txBox="1"/>
              <p:nvPr/>
            </p:nvSpPr>
            <p:spPr>
              <a:xfrm>
                <a:off x="2621148" y="2264189"/>
                <a:ext cx="2094732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Henrik Fosse</a:t>
                </a:r>
              </a:p>
            </p:txBody>
          </p:sp>
          <p:sp>
            <p:nvSpPr>
              <p:cNvPr id="677" name="Brian Uzzi"/>
              <p:cNvSpPr txBox="1"/>
              <p:nvPr/>
            </p:nvSpPr>
            <p:spPr>
              <a:xfrm>
                <a:off x="5424967" y="2264189"/>
                <a:ext cx="1650325" cy="52252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2000"/>
                </a:lvl1pPr>
              </a:lstStyle>
              <a:p>
                <a:r>
                  <a:t>Brian Uzzi</a:t>
                </a:r>
              </a:p>
            </p:txBody>
          </p:sp>
        </p:grpSp>
        <p:pic>
          <p:nvPicPr>
            <p:cNvPr id="2" name="pasted-movie.png" descr="pasted-movie.png">
              <a:extLst>
                <a:ext uri="{FF2B5EF4-FFF2-40B4-BE49-F238E27FC236}">
                  <a16:creationId xmlns:a16="http://schemas.microsoft.com/office/drawing/2014/main" id="{1CD6441B-AB2E-3E9F-F027-E48B3083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91682" y="2753622"/>
              <a:ext cx="2094732" cy="209473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" name="Lijian Peng">
              <a:extLst>
                <a:ext uri="{FF2B5EF4-FFF2-40B4-BE49-F238E27FC236}">
                  <a16:creationId xmlns:a16="http://schemas.microsoft.com/office/drawing/2014/main" id="{E2A1FC0D-C825-5E5D-E2CD-4C4627EA2C31}"/>
                </a:ext>
              </a:extLst>
            </p:cNvPr>
            <p:cNvSpPr txBox="1"/>
            <p:nvPr/>
          </p:nvSpPr>
          <p:spPr>
            <a:xfrm>
              <a:off x="1542912" y="5006726"/>
              <a:ext cx="2392273" cy="522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2000"/>
              </a:lvl1pPr>
            </a:lstStyle>
            <a:p>
              <a:r>
                <a:t>Lijian Peng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et, conventional ideas are often selected…">
            <a:extLst>
              <a:ext uri="{FF2B5EF4-FFF2-40B4-BE49-F238E27FC236}">
                <a16:creationId xmlns:a16="http://schemas.microsoft.com/office/drawing/2014/main" id="{D4FB109C-1786-0EF1-86A9-4D8E83872E75}"/>
              </a:ext>
            </a:extLst>
          </p:cNvPr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Existing assumptions about research 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romotional words help communicate merits of new ideas in grant application.…">
            <a:extLst>
              <a:ext uri="{FF2B5EF4-FFF2-40B4-BE49-F238E27FC236}">
                <a16:creationId xmlns:a16="http://schemas.microsoft.com/office/drawing/2014/main" id="{ED656189-A450-63E3-F641-BDD18CC7C796}"/>
              </a:ext>
            </a:extLst>
          </p:cNvPr>
          <p:cNvSpPr txBox="1"/>
          <p:nvPr/>
        </p:nvSpPr>
        <p:spPr>
          <a:xfrm>
            <a:off x="532926" y="1815753"/>
            <a:ext cx="11501379" cy="2858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Science is all about </a:t>
            </a:r>
            <a:r>
              <a:rPr lang="en-US" sz="2800" dirty="0">
                <a:solidFill>
                  <a:srgbClr val="0078B9"/>
                </a:solidFill>
              </a:rPr>
              <a:t>novelty and content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Soft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skills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are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less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valuable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than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0078B9"/>
                </a:solidFill>
              </a:rPr>
              <a:t>technical</a:t>
            </a:r>
            <a:r>
              <a:rPr lang="zh-CN" altLang="en-US" sz="2800" dirty="0">
                <a:solidFill>
                  <a:srgbClr val="0078B9"/>
                </a:solidFill>
              </a:rPr>
              <a:t> </a:t>
            </a:r>
            <a:r>
              <a:rPr lang="en-US" altLang="zh-CN" sz="2800" dirty="0">
                <a:solidFill>
                  <a:srgbClr val="0078B9"/>
                </a:solidFill>
              </a:rPr>
              <a:t>skills</a:t>
            </a:r>
            <a:r>
              <a:rPr lang="en-US" altLang="zh-CN" sz="2800" dirty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Rooted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our c</a:t>
            </a:r>
            <a:r>
              <a:rPr lang="en-US" sz="2800" dirty="0">
                <a:solidFill>
                  <a:schemeClr val="tx1"/>
                </a:solidFill>
              </a:rPr>
              <a:t>ultura</a:t>
            </a:r>
            <a:r>
              <a:rPr lang="en-US" altLang="zh-CN" sz="2800" dirty="0">
                <a:solidFill>
                  <a:schemeClr val="tx1"/>
                </a:solidFill>
              </a:rPr>
              <a:t>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philosophy:</a:t>
            </a:r>
            <a:endParaRPr lang="en-US" sz="2800" dirty="0">
              <a:solidFill>
                <a:schemeClr val="tx1"/>
              </a:solidFill>
            </a:endParaRP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dirty="0">
                <a:solidFill>
                  <a:schemeClr val="tx1"/>
                </a:solidFill>
              </a:rPr>
              <a:t>“</a:t>
            </a:r>
            <a:r>
              <a:rPr lang="en-US" sz="2800" i="1" dirty="0">
                <a:solidFill>
                  <a:schemeClr val="tx1"/>
                </a:solidFill>
              </a:rPr>
              <a:t>Gold always shines</a:t>
            </a:r>
            <a:r>
              <a:rPr lang="en-US" altLang="zh-CN" sz="2800" i="1" dirty="0">
                <a:solidFill>
                  <a:schemeClr val="tx1"/>
                </a:solidFill>
              </a:rPr>
              <a:t>” (</a:t>
            </a:r>
            <a:r>
              <a:rPr lang="zh-CN" altLang="en-US" sz="2800" i="1" dirty="0">
                <a:solidFill>
                  <a:schemeClr val="tx1"/>
                </a:solidFill>
              </a:rPr>
              <a:t>金子总会发光的</a:t>
            </a:r>
            <a:r>
              <a:rPr lang="en-US" altLang="zh-CN" sz="2800" i="1" dirty="0">
                <a:solidFill>
                  <a:schemeClr val="tx1"/>
                </a:solidFill>
              </a:rPr>
              <a:t>)</a:t>
            </a: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dirty="0">
                <a:solidFill>
                  <a:schemeClr val="tx1"/>
                </a:solidFill>
              </a:rPr>
              <a:t>“Conquer the world with STEM” (</a:t>
            </a:r>
            <a:r>
              <a:rPr lang="zh-TW" altLang="en-US" sz="2800" i="1" dirty="0">
                <a:solidFill>
                  <a:schemeClr val="tx1"/>
                </a:solidFill>
              </a:rPr>
              <a:t>学好数理化</a:t>
            </a:r>
            <a:r>
              <a:rPr lang="en-US" altLang="zh-CN" sz="2800" i="1" dirty="0">
                <a:solidFill>
                  <a:schemeClr val="tx1"/>
                </a:solidFill>
              </a:rPr>
              <a:t>,</a:t>
            </a:r>
            <a:r>
              <a:rPr lang="zh-CN" altLang="en-US" sz="2800" i="1" dirty="0">
                <a:solidFill>
                  <a:schemeClr val="tx1"/>
                </a:solidFill>
              </a:rPr>
              <a:t> </a:t>
            </a:r>
            <a:r>
              <a:rPr lang="zh-TW" altLang="en-US" sz="2800" i="1" dirty="0">
                <a:solidFill>
                  <a:schemeClr val="tx1"/>
                </a:solidFill>
              </a:rPr>
              <a:t>走遍天下都不怕</a:t>
            </a:r>
            <a:r>
              <a:rPr lang="en-US" altLang="zh-TW" sz="2800" i="1" dirty="0">
                <a:solidFill>
                  <a:schemeClr val="tx1"/>
                </a:solidFill>
              </a:rPr>
              <a:t>)</a:t>
            </a:r>
            <a:endParaRPr lang="en-US" altLang="zh-CN" sz="2800" i="1" dirty="0">
              <a:solidFill>
                <a:schemeClr val="tx1"/>
              </a:solidFill>
            </a:endParaRPr>
          </a:p>
          <a:p>
            <a:pPr lvl="8" indent="0" defTabSz="457200">
              <a:lnSpc>
                <a:spcPct val="110000"/>
              </a:lnSpc>
              <a:spcBef>
                <a:spcPts val="0"/>
              </a:spcBef>
              <a:buSzPct val="100000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891F190-23DB-B3C9-4732-F11DF6BC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8" y="6696528"/>
            <a:ext cx="7772400" cy="20316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77299D2A-EA3F-5EC2-873F-E1323001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05" y="4401941"/>
            <a:ext cx="7772400" cy="25672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E3167-FA41-80FF-A348-1121DA39E5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310EF69-7C3C-8D83-4F6D-5920D58F9152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7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05" name="Yet, conventional ideas are often selected…"/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altLang="zh-CN" dirty="0"/>
              <a:t>Flaws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selecting</a:t>
            </a:r>
            <a:r>
              <a:rPr lang="zh-CN" altLang="en-US" dirty="0"/>
              <a:t> </a:t>
            </a:r>
            <a:r>
              <a:rPr lang="en-US" altLang="zh-CN" dirty="0"/>
              <a:t>high-quality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1E5A1-BF5E-A570-2B91-B0B2B084D3F9}"/>
              </a:ext>
            </a:extLst>
          </p:cNvPr>
          <p:cNvGrpSpPr/>
          <p:nvPr/>
        </p:nvGrpSpPr>
        <p:grpSpPr>
          <a:xfrm>
            <a:off x="1046732" y="2381187"/>
            <a:ext cx="11286260" cy="2234674"/>
            <a:chOff x="1046732" y="2381187"/>
            <a:chExt cx="11286260" cy="2234674"/>
          </a:xfrm>
        </p:grpSpPr>
        <p:pic>
          <p:nvPicPr>
            <p:cNvPr id="206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732" y="2381187"/>
              <a:ext cx="7853590" cy="2234674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5" name="Funding-Featured-Image.png" descr="Funding-Featured-Image.png">
              <a:extLst>
                <a:ext uri="{FF2B5EF4-FFF2-40B4-BE49-F238E27FC236}">
                  <a16:creationId xmlns:a16="http://schemas.microsoft.com/office/drawing/2014/main" id="{C5AC236C-734A-DB8C-EFC6-AB3EBC50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7987" y="2982610"/>
              <a:ext cx="1895005" cy="1085238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32268E-E2D7-76E2-9A5E-7C6983C72029}"/>
              </a:ext>
            </a:extLst>
          </p:cNvPr>
          <p:cNvGrpSpPr/>
          <p:nvPr/>
        </p:nvGrpSpPr>
        <p:grpSpPr>
          <a:xfrm>
            <a:off x="1647882" y="4876800"/>
            <a:ext cx="10706375" cy="1825910"/>
            <a:chOff x="1647882" y="4876800"/>
            <a:chExt cx="10706375" cy="1825910"/>
          </a:xfrm>
        </p:grpSpPr>
        <p:pic>
          <p:nvPicPr>
            <p:cNvPr id="207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882" y="4876800"/>
              <a:ext cx="8165875" cy="1825910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</p:pic>
        <p:pic>
          <p:nvPicPr>
            <p:cNvPr id="6" name="6-min-1024x675.jpg" descr="6-min-1024x675.jpg">
              <a:extLst>
                <a:ext uri="{FF2B5EF4-FFF2-40B4-BE49-F238E27FC236}">
                  <a16:creationId xmlns:a16="http://schemas.microsoft.com/office/drawing/2014/main" id="{90657A8B-723E-6872-5A25-58F783E0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9252" y="5063091"/>
              <a:ext cx="1895005" cy="1249149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A1104-2C37-723A-6AA4-6FC93C87879C}"/>
              </a:ext>
            </a:extLst>
          </p:cNvPr>
          <p:cNvGrpSpPr/>
          <p:nvPr/>
        </p:nvGrpSpPr>
        <p:grpSpPr>
          <a:xfrm>
            <a:off x="1046732" y="6963649"/>
            <a:ext cx="11286259" cy="1825910"/>
            <a:chOff x="1046732" y="6963649"/>
            <a:chExt cx="11286259" cy="18259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294ABA8-35A9-7C85-4484-D8F6FEAB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32" y="6963649"/>
              <a:ext cx="8827036" cy="1825910"/>
            </a:xfrm>
            <a:prstGeom prst="rect">
              <a:avLst/>
            </a:prstGeom>
          </p:spPr>
        </p:pic>
        <p:pic>
          <p:nvPicPr>
            <p:cNvPr id="7" name="GettyImages_97233613.jpg" descr="GettyImages_97233613.jpg">
              <a:extLst>
                <a:ext uri="{FF2B5EF4-FFF2-40B4-BE49-F238E27FC236}">
                  <a16:creationId xmlns:a16="http://schemas.microsoft.com/office/drawing/2014/main" id="{2FEE61EF-C906-7FEB-21D4-6F10C50F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0437986" y="7165976"/>
              <a:ext cx="1895005" cy="142125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1D5A-9D12-F04E-8622-6120C790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et, conventional ideas are often selected…">
            <a:extLst>
              <a:ext uri="{FF2B5EF4-FFF2-40B4-BE49-F238E27FC236}">
                <a16:creationId xmlns:a16="http://schemas.microsoft.com/office/drawing/2014/main" id="{5973A086-852A-C7A7-5DF1-434CB2EDC725}"/>
              </a:ext>
            </a:extLst>
          </p:cNvPr>
          <p:cNvSpPr txBox="1"/>
          <p:nvPr/>
        </p:nvSpPr>
        <p:spPr>
          <a:xfrm>
            <a:off x="421108" y="740626"/>
            <a:ext cx="10619425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spcBef>
                <a:spcPts val="400"/>
              </a:spcBef>
              <a:defRPr sz="4000">
                <a:solidFill>
                  <a:srgbClr val="C00100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Existing </a:t>
            </a:r>
            <a:r>
              <a:rPr lang="en-US" strike="sngStrike" dirty="0">
                <a:solidFill>
                  <a:srgbClr val="C00000"/>
                </a:solidFill>
              </a:rPr>
              <a:t>assumptions</a:t>
            </a:r>
            <a:r>
              <a:rPr lang="en-US" dirty="0">
                <a:solidFill>
                  <a:schemeClr val="tx1"/>
                </a:solidFill>
              </a:rPr>
              <a:t> about research practice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Promotional words help communicate merits of new ideas in grant application.…">
            <a:extLst>
              <a:ext uri="{FF2B5EF4-FFF2-40B4-BE49-F238E27FC236}">
                <a16:creationId xmlns:a16="http://schemas.microsoft.com/office/drawing/2014/main" id="{69E76032-65F8-8176-D619-59C0EDE7A4DC}"/>
              </a:ext>
            </a:extLst>
          </p:cNvPr>
          <p:cNvSpPr txBox="1"/>
          <p:nvPr/>
        </p:nvSpPr>
        <p:spPr>
          <a:xfrm>
            <a:off x="532926" y="1815753"/>
            <a:ext cx="11501379" cy="2858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sz="2800" strike="sngStrike" dirty="0">
                <a:solidFill>
                  <a:schemeClr val="tx1"/>
                </a:solidFill>
              </a:rPr>
              <a:t>Science is all about </a:t>
            </a:r>
            <a:r>
              <a:rPr lang="en-US" sz="2800" strike="sngStrike" dirty="0">
                <a:solidFill>
                  <a:srgbClr val="0078B9"/>
                </a:solidFill>
              </a:rPr>
              <a:t>novelty and content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?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strike="sngStrike" dirty="0">
                <a:solidFill>
                  <a:schemeClr val="tx1"/>
                </a:solidFill>
              </a:rPr>
              <a:t>Soft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skills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are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less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valuable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than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rgbClr val="0078B9"/>
                </a:solidFill>
              </a:rPr>
              <a:t>technical</a:t>
            </a:r>
            <a:r>
              <a:rPr lang="zh-CN" altLang="en-US" sz="2800" strike="sngStrike" dirty="0">
                <a:solidFill>
                  <a:srgbClr val="0078B9"/>
                </a:solidFill>
              </a:rPr>
              <a:t> </a:t>
            </a:r>
            <a:r>
              <a:rPr lang="en-US" altLang="zh-CN" sz="2800" strike="sngStrike" dirty="0">
                <a:solidFill>
                  <a:srgbClr val="0078B9"/>
                </a:solidFill>
              </a:rPr>
              <a:t>skills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?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strike="sngStrike" dirty="0">
                <a:solidFill>
                  <a:schemeClr val="tx1"/>
                </a:solidFill>
              </a:rPr>
              <a:t>Rooted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in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our c</a:t>
            </a:r>
            <a:r>
              <a:rPr lang="en-US" sz="2800" strike="sngStrike" dirty="0">
                <a:solidFill>
                  <a:schemeClr val="tx1"/>
                </a:solidFill>
              </a:rPr>
              <a:t>ultura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l</a:t>
            </a:r>
            <a:r>
              <a:rPr lang="zh-CN" altLang="en-US" sz="2800" strike="sngStrike" dirty="0">
                <a:solidFill>
                  <a:schemeClr val="tx1"/>
                </a:solidFill>
              </a:rPr>
              <a:t> </a:t>
            </a:r>
            <a:r>
              <a:rPr lang="en-US" altLang="zh-CN" sz="2800" strike="sngStrike" dirty="0">
                <a:solidFill>
                  <a:schemeClr val="tx1"/>
                </a:solidFill>
              </a:rPr>
              <a:t>philosophy:</a:t>
            </a:r>
            <a:endParaRPr lang="en-US" sz="2800" strike="sngStrike" dirty="0">
              <a:solidFill>
                <a:schemeClr val="tx1"/>
              </a:solidFill>
            </a:endParaRP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strike="sngStrike" dirty="0">
                <a:solidFill>
                  <a:schemeClr val="tx1"/>
                </a:solidFill>
              </a:rPr>
              <a:t>“</a:t>
            </a:r>
            <a:r>
              <a:rPr lang="en-US" sz="2800" i="1" strike="sngStrike" dirty="0">
                <a:solidFill>
                  <a:schemeClr val="tx1"/>
                </a:solidFill>
              </a:rPr>
              <a:t>Gold always shines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” (</a:t>
            </a:r>
            <a:r>
              <a:rPr lang="zh-CN" altLang="en-US" sz="2800" i="1" strike="sngStrike" dirty="0">
                <a:solidFill>
                  <a:schemeClr val="tx1"/>
                </a:solidFill>
              </a:rPr>
              <a:t>金子总会发光的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)</a:t>
            </a:r>
          </a:p>
          <a:p>
            <a:pPr marL="750888" lvl="8" indent="-233363" defTabSz="4572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500">
                <a:solidFill>
                  <a:srgbClr val="2076B4"/>
                </a:solidFill>
              </a:defRPr>
            </a:pPr>
            <a:r>
              <a:rPr lang="en-US" altLang="zh-CN" sz="2800" i="1" strike="sngStrike" dirty="0">
                <a:solidFill>
                  <a:schemeClr val="tx1"/>
                </a:solidFill>
              </a:rPr>
              <a:t>“Conquer the world with STEM” (</a:t>
            </a:r>
            <a:r>
              <a:rPr lang="zh-TW" altLang="en-US" sz="2800" i="1" strike="sngStrike" dirty="0">
                <a:solidFill>
                  <a:schemeClr val="tx1"/>
                </a:solidFill>
              </a:rPr>
              <a:t>学好数理化</a:t>
            </a:r>
            <a:r>
              <a:rPr lang="en-US" altLang="zh-CN" sz="2800" i="1" strike="sngStrike" dirty="0">
                <a:solidFill>
                  <a:schemeClr val="tx1"/>
                </a:solidFill>
              </a:rPr>
              <a:t>,</a:t>
            </a:r>
            <a:r>
              <a:rPr lang="zh-CN" altLang="en-US" sz="2800" i="1" strike="sngStrike" dirty="0">
                <a:solidFill>
                  <a:schemeClr val="tx1"/>
                </a:solidFill>
              </a:rPr>
              <a:t> </a:t>
            </a:r>
            <a:r>
              <a:rPr lang="zh-TW" altLang="en-US" sz="2800" i="1" strike="sngStrike" dirty="0">
                <a:solidFill>
                  <a:schemeClr val="tx1"/>
                </a:solidFill>
              </a:rPr>
              <a:t>走遍天下都不怕</a:t>
            </a:r>
            <a:r>
              <a:rPr lang="en-US" altLang="zh-TW" sz="2800" i="1" strike="sngStrike" dirty="0">
                <a:solidFill>
                  <a:schemeClr val="tx1"/>
                </a:solidFill>
              </a:rPr>
              <a:t>)</a:t>
            </a:r>
            <a:endParaRPr lang="en-US" altLang="zh-CN" sz="2800" i="1" strike="sngStrike" dirty="0">
              <a:solidFill>
                <a:schemeClr val="tx1"/>
              </a:solidFill>
            </a:endParaRPr>
          </a:p>
          <a:p>
            <a:pPr lvl="8" indent="0" defTabSz="457200">
              <a:lnSpc>
                <a:spcPct val="110000"/>
              </a:lnSpc>
              <a:spcBef>
                <a:spcPts val="0"/>
              </a:spcBef>
              <a:buSzPct val="100000"/>
              <a:defRPr sz="2500">
                <a:solidFill>
                  <a:srgbClr val="2076B4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5EAF2-8F67-91C5-4281-753B3A78B972}"/>
              </a:ext>
            </a:extLst>
          </p:cNvPr>
          <p:cNvGrpSpPr/>
          <p:nvPr/>
        </p:nvGrpSpPr>
        <p:grpSpPr>
          <a:xfrm>
            <a:off x="1192687" y="1811936"/>
            <a:ext cx="11096119" cy="8015193"/>
            <a:chOff x="1192687" y="1811936"/>
            <a:chExt cx="11096119" cy="8015193"/>
          </a:xfrm>
        </p:grpSpPr>
        <p:pic>
          <p:nvPicPr>
            <p:cNvPr id="6" name="Picture 2" descr="Information Abundance And Attention Scarcity">
              <a:extLst>
                <a:ext uri="{FF2B5EF4-FFF2-40B4-BE49-F238E27FC236}">
                  <a16:creationId xmlns:a16="http://schemas.microsoft.com/office/drawing/2014/main" id="{0F5968D0-59FD-2D2A-AC10-38C3C5DD2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687" y="1811936"/>
              <a:ext cx="10169061" cy="689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8A7C3-756E-2E7F-9C04-837F746B9A7E}"/>
                </a:ext>
              </a:extLst>
            </p:cNvPr>
            <p:cNvSpPr txBox="1"/>
            <p:nvPr/>
          </p:nvSpPr>
          <p:spPr>
            <a:xfrm>
              <a:off x="2885034" y="8770429"/>
              <a:ext cx="9403772" cy="10567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2000" dirty="0">
                  <a:hlinkClick r:id="rId3"/>
                </a:rPr>
                <a:t>https://realtyleadership.com/information-abundance-attention-scarcity/</a:t>
              </a:r>
              <a:endParaRPr lang="en-US" sz="2000" dirty="0"/>
            </a:p>
            <a:p>
              <a:endParaRPr lang="en-US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CE5346-A0E7-EC7F-39A8-C84F6DFA4656}"/>
              </a:ext>
            </a:extLst>
          </p:cNvPr>
          <p:cNvGrpSpPr/>
          <p:nvPr/>
        </p:nvGrpSpPr>
        <p:grpSpPr>
          <a:xfrm>
            <a:off x="6197784" y="4000552"/>
            <a:ext cx="5645134" cy="5505845"/>
            <a:chOff x="6197784" y="4000552"/>
            <a:chExt cx="5645134" cy="5505845"/>
          </a:xfrm>
        </p:grpSpPr>
        <p:pic>
          <p:nvPicPr>
            <p:cNvPr id="12" name="Picture 11" descr="A graph with a line and text&#10;&#10;AI-generated content may be incorrect.">
              <a:extLst>
                <a:ext uri="{FF2B5EF4-FFF2-40B4-BE49-F238E27FC236}">
                  <a16:creationId xmlns:a16="http://schemas.microsoft.com/office/drawing/2014/main" id="{4FCD1CFE-6024-E329-5616-EAE9BB39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84" y="4000552"/>
              <a:ext cx="4853535" cy="43904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0BF64-19DD-CF11-7E74-35794C0818AF}"/>
                </a:ext>
              </a:extLst>
            </p:cNvPr>
            <p:cNvSpPr txBox="1"/>
            <p:nvPr/>
          </p:nvSpPr>
          <p:spPr>
            <a:xfrm>
              <a:off x="9005390" y="8792014"/>
              <a:ext cx="2837528" cy="71438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093" tIns="27093" rIns="27093" bIns="27093" numCol="1" spcCol="38100" rtlCol="0" anchor="ctr">
              <a:spAutoFit/>
            </a:bodyPr>
            <a:lstStyle/>
            <a:p>
              <a:pPr marL="0" marR="0" indent="0" algn="l" defTabSz="1733930" rtl="0" fontAlgn="auto" latinLnBrk="0" hangingPunct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(Wang and </a:t>
              </a:r>
              <a:r>
                <a:rPr kumimoji="0" lang="en-US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Barabási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, 2021)</a:t>
              </a:r>
            </a:p>
          </p:txBody>
        </p:sp>
      </p:grpSp>
      <p:sp>
        <p:nvSpPr>
          <p:cNvPr id="8" name="Fixed Effects">
            <a:extLst>
              <a:ext uri="{FF2B5EF4-FFF2-40B4-BE49-F238E27FC236}">
                <a16:creationId xmlns:a16="http://schemas.microsoft.com/office/drawing/2014/main" id="{3D1956B4-ABA8-A34F-FDFA-CA617B83ED63}"/>
              </a:ext>
            </a:extLst>
          </p:cNvPr>
          <p:cNvSpPr txBox="1"/>
          <p:nvPr/>
        </p:nvSpPr>
        <p:spPr>
          <a:xfrm>
            <a:off x="333417" y="3245161"/>
            <a:ext cx="12337963" cy="3043974"/>
          </a:xfrm>
          <a:prstGeom prst="rect">
            <a:avLst/>
          </a:prstGeom>
          <a:solidFill>
            <a:srgbClr val="942192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n-US" sz="4400" b="1" dirty="0"/>
              <a:t>Attention is scarce resource in information age!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Need strategies to capture reviewers’ attention and influence their perceptions.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4185B1-8656-2A0F-5A43-E461CA70F7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7A9E664-54D8-39AB-F273-CCE261BE53D1}"/>
              </a:ext>
            </a:extLst>
          </p:cNvPr>
          <p:cNvSpPr txBox="1">
            <a:spLocks/>
          </p:cNvSpPr>
          <p:nvPr/>
        </p:nvSpPr>
        <p:spPr>
          <a:xfrm>
            <a:off x="12474216" y="9333986"/>
            <a:ext cx="340259" cy="3243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457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47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Our findings on linguistic strategies using AI &amp; NLP"/>
          <p:cNvSpPr txBox="1"/>
          <p:nvPr/>
        </p:nvSpPr>
        <p:spPr>
          <a:xfrm>
            <a:off x="565335" y="750748"/>
            <a:ext cx="1175037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altLang="zh-CN" dirty="0">
                <a:solidFill>
                  <a:schemeClr val="accent1"/>
                </a:solidFill>
              </a:rPr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 success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endParaRPr dirty="0"/>
          </a:p>
        </p:txBody>
      </p:sp>
      <p:sp>
        <p:nvSpPr>
          <p:cNvPr id="228" name="Promotional words help communicate merits of new ideas in grant application.…"/>
          <p:cNvSpPr txBox="1"/>
          <p:nvPr/>
        </p:nvSpPr>
        <p:spPr>
          <a:xfrm>
            <a:off x="751710" y="1970515"/>
            <a:ext cx="11501379" cy="4888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254000" indent="-254000" defTabSz="457200">
              <a:lnSpc>
                <a:spcPct val="110000"/>
              </a:lnSpc>
              <a:spcBef>
                <a:spcPts val="0"/>
              </a:spcBef>
              <a:buSzPct val="100000"/>
              <a:buChar char="•"/>
              <a:defRPr sz="2500">
                <a:solidFill>
                  <a:srgbClr val="2076B4"/>
                </a:solidFill>
              </a:defRPr>
            </a:pPr>
            <a:r>
              <a:rPr sz="2800" dirty="0">
                <a:solidFill>
                  <a:schemeClr val="tx1"/>
                </a:solidFill>
              </a:rPr>
              <a:t>Promotional </a:t>
            </a:r>
            <a:r>
              <a:rPr lang="en-US" sz="2800" dirty="0">
                <a:solidFill>
                  <a:schemeClr val="tx1"/>
                </a:solidFill>
              </a:rPr>
              <a:t>words (</a:t>
            </a:r>
            <a:r>
              <a:rPr lang="en-US" sz="2800" i="1" dirty="0">
                <a:solidFill>
                  <a:schemeClr val="accent1"/>
                </a:solidFill>
              </a:rPr>
              <a:t>crucial, substantial, etc.</a:t>
            </a:r>
            <a:r>
              <a:rPr lang="en-US" sz="2800" dirty="0">
                <a:solidFill>
                  <a:schemeClr val="tx1"/>
                </a:solidFill>
              </a:rPr>
              <a:t>) boost funding rate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30705" y="9333986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30" name="What are other powerful rhetorical strategies for facilitating the recognition, adoption, and dissemination of novel ideas?"/>
          <p:cNvSpPr txBox="1"/>
          <p:nvPr/>
        </p:nvSpPr>
        <p:spPr>
          <a:xfrm>
            <a:off x="751710" y="7545298"/>
            <a:ext cx="11778995" cy="113193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What a</a:t>
            </a:r>
            <a:r>
              <a:rPr dirty="0"/>
              <a:t>re </a:t>
            </a:r>
            <a:r>
              <a:rPr lang="en-US" dirty="0"/>
              <a:t>other </a:t>
            </a:r>
            <a:r>
              <a:rPr lang="en-US" altLang="zh-CN" dirty="0"/>
              <a:t>linguistic choices 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us convey the quality of our </a:t>
            </a:r>
            <a:r>
              <a:rPr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growing research market</a:t>
            </a:r>
            <a:r>
              <a:rPr dirty="0"/>
              <a:t>?</a:t>
            </a:r>
          </a:p>
        </p:txBody>
      </p:sp>
      <p:pic>
        <p:nvPicPr>
          <p:cNvPr id="23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33" y="2961009"/>
            <a:ext cx="8188682" cy="19527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32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58" y="5369014"/>
            <a:ext cx="8622038" cy="16586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7F0F8-B849-55A8-CA73-E49AC3B9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691" y="2872076"/>
            <a:ext cx="2832074" cy="26425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01" name="Prior work on the power of function words"/>
          <p:cNvSpPr txBox="1"/>
          <p:nvPr/>
        </p:nvSpPr>
        <p:spPr>
          <a:xfrm>
            <a:off x="518268" y="693142"/>
            <a:ext cx="11413151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Prior work on the </a:t>
            </a:r>
            <a:r>
              <a:rPr lang="en-US" dirty="0">
                <a:solidFill>
                  <a:srgbClr val="2076B4"/>
                </a:solidFill>
              </a:rPr>
              <a:t>strengths </a:t>
            </a:r>
            <a:r>
              <a:rPr dirty="0">
                <a:solidFill>
                  <a:srgbClr val="2076B4"/>
                </a:solidFill>
              </a:rPr>
              <a:t>of function words</a:t>
            </a:r>
          </a:p>
        </p:txBody>
      </p:sp>
      <p:pic>
        <p:nvPicPr>
          <p:cNvPr id="602" name="Screenshot 2025-04-22 at 12.20.48.png" descr="Screenshot 2025-04-22 at 12.20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1" y="2369462"/>
            <a:ext cx="8806929" cy="162409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603" name="Screenshot 2025-04-22 at 15.14.44.png" descr="Screenshot 2025-04-22 at 15.14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649564"/>
            <a:ext cx="9575800" cy="3543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608" name="First-person plural pronouns (“we”) are used more often in many contexts, esp. in scientific writing"/>
          <p:cNvSpPr txBox="1"/>
          <p:nvPr/>
        </p:nvSpPr>
        <p:spPr>
          <a:xfrm>
            <a:off x="617897" y="773975"/>
            <a:ext cx="11769007" cy="1333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dirty="0"/>
              <a:t>First-person plural pronouns (</a:t>
            </a:r>
            <a:r>
              <a:rPr lang="en-US" dirty="0">
                <a:solidFill>
                  <a:srgbClr val="C00000"/>
                </a:solidFill>
              </a:rPr>
              <a:t>WE</a:t>
            </a:r>
            <a:r>
              <a:rPr dirty="0"/>
              <a:t>) </a:t>
            </a:r>
            <a:r>
              <a:rPr dirty="0">
                <a:solidFill>
                  <a:schemeClr val="accent1"/>
                </a:solidFill>
              </a:rPr>
              <a:t>are used </a:t>
            </a:r>
            <a:r>
              <a:rPr lang="en-US" dirty="0">
                <a:solidFill>
                  <a:schemeClr val="accent1"/>
                </a:solidFill>
              </a:rPr>
              <a:t>much </a:t>
            </a:r>
            <a:r>
              <a:rPr dirty="0">
                <a:solidFill>
                  <a:schemeClr val="accent1"/>
                </a:solidFill>
              </a:rPr>
              <a:t>more often</a:t>
            </a:r>
            <a:r>
              <a:rPr dirty="0"/>
              <a:t> in contexts</a:t>
            </a:r>
            <a:r>
              <a:rPr lang="en-US" dirty="0"/>
              <a:t> including academic</a:t>
            </a:r>
            <a:r>
              <a:rPr dirty="0"/>
              <a:t> writing</a:t>
            </a:r>
          </a:p>
        </p:txBody>
      </p:sp>
      <p:pic>
        <p:nvPicPr>
          <p:cNvPr id="609" name="we.jpg" descr="w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18" y="3098922"/>
            <a:ext cx="4868214" cy="6156263"/>
          </a:xfrm>
          <a:prstGeom prst="rect">
            <a:avLst/>
          </a:prstGeom>
          <a:ln w="3175">
            <a:miter lim="400000"/>
          </a:ln>
        </p:spPr>
      </p:pic>
      <p:pic>
        <p:nvPicPr>
          <p:cNvPr id="610" name="dd.jpg" descr="d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54" y="2557767"/>
            <a:ext cx="3970414" cy="3970414"/>
          </a:xfrm>
          <a:prstGeom prst="rect">
            <a:avLst/>
          </a:prstGeom>
          <a:ln w="3175">
            <a:miter lim="400000"/>
          </a:ln>
        </p:spPr>
      </p:pic>
      <p:pic>
        <p:nvPicPr>
          <p:cNvPr id="611" name="Screenshot 2025-04-23 at 15.08.13.png" descr="Screenshot 2025-04-23 at 15.08.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91" y="4225925"/>
            <a:ext cx="11140511" cy="39704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74216" y="9333986"/>
            <a:ext cx="340259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/>
          <a:lstStyle>
            <a:lvl1pPr defTabSz="584200"/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16" name="We have limited understanding of “we” words in research evaluations"/>
          <p:cNvSpPr txBox="1"/>
          <p:nvPr/>
        </p:nvSpPr>
        <p:spPr>
          <a:xfrm>
            <a:off x="658313" y="741625"/>
            <a:ext cx="11324424" cy="718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584200">
              <a:lnSpc>
                <a:spcPct val="100000"/>
              </a:lnSpc>
              <a:spcBef>
                <a:spcPts val="400"/>
              </a:spcBef>
              <a:defRPr sz="4000"/>
            </a:pPr>
            <a:r>
              <a:rPr lang="en-US" dirty="0"/>
              <a:t>Theoretical framework from social psychology</a:t>
            </a:r>
            <a:endParaRPr dirty="0"/>
          </a:p>
        </p:txBody>
      </p:sp>
      <p:sp>
        <p:nvSpPr>
          <p:cNvPr id="617" name="Most grant proposals &amp; research papers use “we” instead of “you”.…"/>
          <p:cNvSpPr txBox="1"/>
          <p:nvPr/>
        </p:nvSpPr>
        <p:spPr>
          <a:xfrm>
            <a:off x="717947" y="1934236"/>
            <a:ext cx="11815903" cy="48218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a sense of collective identity</a:t>
            </a:r>
            <a:r>
              <a:rPr lang="en-US" dirty="0"/>
              <a:t> between authors &amp; reviewers</a:t>
            </a:r>
          </a:p>
          <a:p>
            <a:pPr lvl="5" indent="0"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(e.g., “These findings can advance progress in our domain.”)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eamwork</a:t>
            </a:r>
            <a:r>
              <a:rPr lang="en-US" dirty="0"/>
              <a:t>, collaboration, consensus</a:t>
            </a:r>
          </a:p>
          <a:p>
            <a:pPr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(adds perceived confidence and strength, increasing credibility)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modesty</a:t>
            </a:r>
            <a:r>
              <a:rPr lang="en-US" dirty="0">
                <a:sym typeface="Wingdings" pitchFamily="2" charset="2"/>
              </a:rPr>
              <a:t>, politeness, and shared accountability</a:t>
            </a:r>
          </a:p>
          <a:p>
            <a:pPr lvl="1" indent="0"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800" dirty="0"/>
              <a:t>	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/>
              <a:t>reduces perceived chances of individual error, boosting robustness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marL="334863" indent="-334863" defTabSz="457200">
              <a:lnSpc>
                <a:spcPct val="100000"/>
              </a:lnSpc>
              <a:spcBef>
                <a:spcPts val="1000"/>
              </a:spcBef>
              <a:buSzPct val="145000"/>
              <a:buFontTx/>
              <a:buChar char="•"/>
              <a:defRPr sz="2800"/>
            </a:pPr>
            <a:r>
              <a:rPr lang="en-US" dirty="0"/>
              <a:t>WE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softens self-promotion</a:t>
            </a:r>
            <a:r>
              <a:rPr lang="en-US" dirty="0">
                <a:sym typeface="Wingdings" pitchFamily="2" charset="2"/>
              </a:rPr>
              <a:t> by depersonalizing achievements</a:t>
            </a:r>
          </a:p>
          <a:p>
            <a:pPr defTabSz="457200">
              <a:lnSpc>
                <a:spcPct val="100000"/>
              </a:lnSpc>
              <a:spcBef>
                <a:spcPts val="1000"/>
              </a:spcBef>
              <a:buSzPct val="145000"/>
              <a:defRPr sz="2800"/>
            </a:pPr>
            <a:r>
              <a:rPr lang="en-US" sz="2400" dirty="0"/>
              <a:t>	</a:t>
            </a:r>
            <a:r>
              <a:rPr lang="en-US" sz="2400" dirty="0">
                <a:sym typeface="Wingdings" pitchFamily="2" charset="2"/>
              </a:rPr>
              <a:t>(more likability by reviewers because of perceived humility)</a:t>
            </a:r>
          </a:p>
          <a:p>
            <a:pPr marL="334863" lvl="1" indent="-334863" defTabSz="457200">
              <a:lnSpc>
                <a:spcPct val="100000"/>
              </a:lnSpc>
              <a:spcBef>
                <a:spcPts val="1000"/>
              </a:spcBef>
              <a:buSzPct val="145000"/>
              <a:buFontTx/>
              <a:buChar char="•"/>
              <a:defRPr sz="2800"/>
            </a:pPr>
            <a:endParaRPr lang="en-US" dirty="0"/>
          </a:p>
        </p:txBody>
      </p:sp>
      <p:sp>
        <p:nvSpPr>
          <p:cNvPr id="2" name="What are other powerful rhetorical strategies for facilitating the recognition, adoption, and dissemination of novel ideas?">
            <a:extLst>
              <a:ext uri="{FF2B5EF4-FFF2-40B4-BE49-F238E27FC236}">
                <a16:creationId xmlns:a16="http://schemas.microsoft.com/office/drawing/2014/main" id="{4F304300-1E6E-5737-C578-8FB09E2D869D}"/>
              </a:ext>
            </a:extLst>
          </p:cNvPr>
          <p:cNvSpPr txBox="1"/>
          <p:nvPr/>
        </p:nvSpPr>
        <p:spPr>
          <a:xfrm>
            <a:off x="717947" y="6756069"/>
            <a:ext cx="7264859" cy="1670542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 defTabSz="457200">
              <a:lnSpc>
                <a:spcPts val="5200"/>
              </a:lnSpc>
              <a:spcBef>
                <a:spcPts val="0"/>
              </a:spcBef>
              <a:defRPr sz="3500">
                <a:solidFill>
                  <a:srgbClr val="C001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 Is WE consequential at all</a:t>
            </a:r>
            <a:r>
              <a:rPr dirty="0"/>
              <a:t>?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 If so, how much does it matter?</a:t>
            </a:r>
            <a:endParaRPr dirty="0"/>
          </a:p>
        </p:txBody>
      </p:sp>
      <p:pic>
        <p:nvPicPr>
          <p:cNvPr id="9218" name="Picture 2" descr="Thinking - Free user icons">
            <a:extLst>
              <a:ext uri="{FF2B5EF4-FFF2-40B4-BE49-F238E27FC236}">
                <a16:creationId xmlns:a16="http://schemas.microsoft.com/office/drawing/2014/main" id="{43E4512A-62A5-6EFA-7493-93BF1F5B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3" y="5969000"/>
            <a:ext cx="2825750" cy="282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 animBg="1" advAuto="0"/>
      <p:bldP spid="2" grpId="0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1857</Words>
  <Application>Microsoft Macintosh PowerPoint</Application>
  <PresentationFormat>Custom</PresentationFormat>
  <Paragraphs>237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LM Sans 12</vt:lpstr>
      <vt:lpstr>Arial</vt:lpstr>
      <vt:lpstr>Helvetica Neue</vt:lpstr>
      <vt:lpstr>Helvetica Neue Light</vt:lpstr>
      <vt:lpstr>Helvetica Neue Medium</vt:lpstr>
      <vt:lpstr>Roboto</vt:lpstr>
      <vt:lpstr>Wingdings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Hao Peng</cp:lastModifiedBy>
  <cp:revision>83</cp:revision>
  <dcterms:modified xsi:type="dcterms:W3CDTF">2026-01-06T06:10:26Z</dcterms:modified>
</cp:coreProperties>
</file>